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9" r:id="rId1"/>
  </p:sldMasterIdLst>
  <p:notesMasterIdLst>
    <p:notesMasterId r:id="rId62"/>
  </p:notesMasterIdLst>
  <p:handoutMasterIdLst>
    <p:handoutMasterId r:id="rId63"/>
  </p:handoutMasterIdLst>
  <p:sldIdLst>
    <p:sldId id="347" r:id="rId2"/>
    <p:sldId id="296" r:id="rId3"/>
    <p:sldId id="354" r:id="rId4"/>
    <p:sldId id="342" r:id="rId5"/>
    <p:sldId id="330" r:id="rId6"/>
    <p:sldId id="331" r:id="rId7"/>
    <p:sldId id="332" r:id="rId8"/>
    <p:sldId id="333" r:id="rId9"/>
    <p:sldId id="355" r:id="rId10"/>
    <p:sldId id="326" r:id="rId11"/>
    <p:sldId id="327" r:id="rId12"/>
    <p:sldId id="328" r:id="rId13"/>
    <p:sldId id="329" r:id="rId14"/>
    <p:sldId id="257" r:id="rId15"/>
    <p:sldId id="348" r:id="rId16"/>
    <p:sldId id="349" r:id="rId17"/>
    <p:sldId id="350" r:id="rId18"/>
    <p:sldId id="351" r:id="rId19"/>
    <p:sldId id="352" r:id="rId20"/>
    <p:sldId id="353" r:id="rId21"/>
    <p:sldId id="283" r:id="rId22"/>
    <p:sldId id="336" r:id="rId23"/>
    <p:sldId id="337" r:id="rId24"/>
    <p:sldId id="338" r:id="rId25"/>
    <p:sldId id="339" r:id="rId26"/>
    <p:sldId id="309" r:id="rId27"/>
    <p:sldId id="284" r:id="rId28"/>
    <p:sldId id="285" r:id="rId29"/>
    <p:sldId id="270" r:id="rId30"/>
    <p:sldId id="343" r:id="rId31"/>
    <p:sldId id="312" r:id="rId32"/>
    <p:sldId id="286" r:id="rId33"/>
    <p:sldId id="261" r:id="rId34"/>
    <p:sldId id="262" r:id="rId35"/>
    <p:sldId id="335" r:id="rId36"/>
    <p:sldId id="313" r:id="rId37"/>
    <p:sldId id="287" r:id="rId38"/>
    <p:sldId id="275" r:id="rId39"/>
    <p:sldId id="263" r:id="rId40"/>
    <p:sldId id="314" r:id="rId41"/>
    <p:sldId id="288" r:id="rId42"/>
    <p:sldId id="267" r:id="rId43"/>
    <p:sldId id="266" r:id="rId44"/>
    <p:sldId id="315" r:id="rId45"/>
    <p:sldId id="340" r:id="rId46"/>
    <p:sldId id="318" r:id="rId47"/>
    <p:sldId id="291" r:id="rId48"/>
    <p:sldId id="268" r:id="rId49"/>
    <p:sldId id="272" r:id="rId50"/>
    <p:sldId id="319" r:id="rId51"/>
    <p:sldId id="289" r:id="rId52"/>
    <p:sldId id="273" r:id="rId53"/>
    <p:sldId id="274" r:id="rId54"/>
    <p:sldId id="320" r:id="rId55"/>
    <p:sldId id="292" r:id="rId56"/>
    <p:sldId id="276" r:id="rId57"/>
    <p:sldId id="345" r:id="rId58"/>
    <p:sldId id="346" r:id="rId59"/>
    <p:sldId id="341" r:id="rId60"/>
    <p:sldId id="295" r:id="rId6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00" autoAdjust="0"/>
  </p:normalViewPr>
  <p:slideViewPr>
    <p:cSldViewPr>
      <p:cViewPr varScale="1">
        <p:scale>
          <a:sx n="74" d="100"/>
          <a:sy n="74" d="100"/>
        </p:scale>
        <p:origin x="-3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defTabSz="931863">
              <a:defRPr sz="1300" dirty="0"/>
            </a:lvl1pPr>
          </a:lstStyle>
          <a:p>
            <a:pPr>
              <a:defRPr/>
            </a:pPr>
            <a:r>
              <a:rPr lang="en-US"/>
              <a:t>Riddling Contracts Riddled with Problems, Adam Mow and Jeff Hirst</a:t>
            </a:r>
          </a:p>
        </p:txBody>
      </p:sp>
      <p:sp>
        <p:nvSpPr>
          <p:cNvPr id="257027"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defTabSz="931863">
              <a:defRPr sz="1300" dirty="0"/>
            </a:lvl1pPr>
          </a:lstStyle>
          <a:p>
            <a:pPr>
              <a:defRPr/>
            </a:pPr>
            <a:r>
              <a:rPr lang="en-US"/>
              <a:t>2/22/2008</a:t>
            </a:r>
          </a:p>
        </p:txBody>
      </p:sp>
      <p:sp>
        <p:nvSpPr>
          <p:cNvPr id="257028"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defTabSz="931863">
              <a:defRPr sz="1300" dirty="0"/>
            </a:lvl1pPr>
          </a:lstStyle>
          <a:p>
            <a:pPr>
              <a:defRPr/>
            </a:pPr>
            <a:r>
              <a:rPr lang="en-US"/>
              <a:t>Utah Council of Land Surveyors 2008 Convention</a:t>
            </a:r>
          </a:p>
        </p:txBody>
      </p:sp>
      <p:sp>
        <p:nvSpPr>
          <p:cNvPr id="257029"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defTabSz="931863">
              <a:defRPr sz="1300"/>
            </a:lvl1pPr>
          </a:lstStyle>
          <a:p>
            <a:pPr>
              <a:defRPr/>
            </a:pPr>
            <a:fld id="{DE3B1623-E372-48B5-BE60-6D420E5D4C6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defTabSz="931863">
              <a:defRPr sz="1300" dirty="0"/>
            </a:lvl1pPr>
          </a:lstStyle>
          <a:p>
            <a:pPr>
              <a:defRPr/>
            </a:pPr>
            <a:r>
              <a:rPr lang="en-US"/>
              <a:t>Riddling Contracts Riddled with Problems, Adam Mow and Jeff Hirst</a:t>
            </a:r>
          </a:p>
        </p:txBody>
      </p:sp>
      <p:sp>
        <p:nvSpPr>
          <p:cNvPr id="186371"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defTabSz="931863">
              <a:defRPr sz="1300" dirty="0"/>
            </a:lvl1pPr>
          </a:lstStyle>
          <a:p>
            <a:pPr>
              <a:defRPr/>
            </a:pPr>
            <a:r>
              <a:rPr lang="en-US"/>
              <a:t>2/22/2008</a:t>
            </a:r>
          </a:p>
        </p:txBody>
      </p:sp>
      <p:sp>
        <p:nvSpPr>
          <p:cNvPr id="1741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8637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6374"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defTabSz="931863">
              <a:defRPr sz="1300" dirty="0"/>
            </a:lvl1pPr>
          </a:lstStyle>
          <a:p>
            <a:pPr>
              <a:defRPr/>
            </a:pPr>
            <a:r>
              <a:rPr lang="en-US"/>
              <a:t>Utah Council of Land Surveyors 2008 Convention</a:t>
            </a:r>
          </a:p>
        </p:txBody>
      </p:sp>
      <p:sp>
        <p:nvSpPr>
          <p:cNvPr id="186375"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defTabSz="931863">
              <a:defRPr sz="1300"/>
            </a:lvl1pPr>
          </a:lstStyle>
          <a:p>
            <a:pPr>
              <a:defRPr/>
            </a:pPr>
            <a:fld id="{5B01E055-2161-4386-B6C6-1FF65985807C}" type="slidenum">
              <a:rPr lang="en-US"/>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43010" name="Rectangle 3"/>
          <p:cNvSpPr>
            <a:spLocks noGrp="1" noChangeArrowheads="1"/>
          </p:cNvSpPr>
          <p:nvPr>
            <p:ph type="dt" sz="quarter" idx="1"/>
          </p:nvPr>
        </p:nvSpPr>
        <p:spPr>
          <a:noFill/>
        </p:spPr>
        <p:txBody>
          <a:bodyPr/>
          <a:lstStyle/>
          <a:p>
            <a:r>
              <a:rPr lang="en-US" smtClean="0"/>
              <a:t>2/22/2008</a:t>
            </a:r>
          </a:p>
        </p:txBody>
      </p:sp>
      <p:sp>
        <p:nvSpPr>
          <p:cNvPr id="43011"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43012" name="Rectangle 7"/>
          <p:cNvSpPr>
            <a:spLocks noGrp="1" noChangeArrowheads="1"/>
          </p:cNvSpPr>
          <p:nvPr>
            <p:ph type="sldNum" sz="quarter" idx="5"/>
          </p:nvPr>
        </p:nvSpPr>
        <p:spPr>
          <a:noFill/>
        </p:spPr>
        <p:txBody>
          <a:bodyPr/>
          <a:lstStyle/>
          <a:p>
            <a:fld id="{6818CB1E-9AC4-4FF3-9FD6-8D31E61D30C9}" type="slidenum">
              <a:rPr lang="en-US" smtClean="0"/>
              <a:pPr/>
              <a:t>14</a:t>
            </a:fld>
            <a:endParaRPr lang="en-US" smtClean="0"/>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51202" name="Rectangle 3"/>
          <p:cNvSpPr>
            <a:spLocks noGrp="1" noChangeArrowheads="1"/>
          </p:cNvSpPr>
          <p:nvPr>
            <p:ph type="dt" sz="quarter" idx="1"/>
          </p:nvPr>
        </p:nvSpPr>
        <p:spPr>
          <a:noFill/>
        </p:spPr>
        <p:txBody>
          <a:bodyPr/>
          <a:lstStyle/>
          <a:p>
            <a:r>
              <a:rPr lang="en-US" smtClean="0"/>
              <a:t>2/22/2008</a:t>
            </a:r>
          </a:p>
        </p:txBody>
      </p:sp>
      <p:sp>
        <p:nvSpPr>
          <p:cNvPr id="51203"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51204" name="Rectangle 7"/>
          <p:cNvSpPr>
            <a:spLocks noGrp="1" noChangeArrowheads="1"/>
          </p:cNvSpPr>
          <p:nvPr>
            <p:ph type="sldNum" sz="quarter" idx="5"/>
          </p:nvPr>
        </p:nvSpPr>
        <p:spPr>
          <a:noFill/>
        </p:spPr>
        <p:txBody>
          <a:bodyPr/>
          <a:lstStyle/>
          <a:p>
            <a:fld id="{4CDD60EB-C507-49DC-8800-6B7923E66E9F}" type="slidenum">
              <a:rPr lang="en-US" smtClean="0"/>
              <a:pPr/>
              <a:t>24</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a:ln/>
        </p:spPr>
      </p:sp>
      <p:sp>
        <p:nvSpPr>
          <p:cNvPr id="22530"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63490" name="Rectangle 3"/>
          <p:cNvSpPr>
            <a:spLocks noGrp="1" noChangeArrowheads="1"/>
          </p:cNvSpPr>
          <p:nvPr>
            <p:ph type="dt" sz="quarter" idx="1"/>
          </p:nvPr>
        </p:nvSpPr>
        <p:spPr>
          <a:noFill/>
        </p:spPr>
        <p:txBody>
          <a:bodyPr/>
          <a:lstStyle/>
          <a:p>
            <a:r>
              <a:rPr lang="en-US" smtClean="0"/>
              <a:t>2/22/2008</a:t>
            </a:r>
          </a:p>
        </p:txBody>
      </p:sp>
      <p:sp>
        <p:nvSpPr>
          <p:cNvPr id="63491"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63492" name="Rectangle 7"/>
          <p:cNvSpPr>
            <a:spLocks noGrp="1" noChangeArrowheads="1"/>
          </p:cNvSpPr>
          <p:nvPr>
            <p:ph type="sldNum" sz="quarter" idx="5"/>
          </p:nvPr>
        </p:nvSpPr>
        <p:spPr>
          <a:noFill/>
        </p:spPr>
        <p:txBody>
          <a:bodyPr/>
          <a:lstStyle/>
          <a:p>
            <a:fld id="{BEE6DA68-7B8E-49AA-B821-CF775CA3D777}" type="slidenum">
              <a:rPr lang="en-US" smtClean="0"/>
              <a:pPr/>
              <a:t>29</a:t>
            </a:fld>
            <a:endParaRPr lang="en-US" smtClean="0"/>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65538" name="Rectangle 3"/>
          <p:cNvSpPr>
            <a:spLocks noGrp="1" noChangeArrowheads="1"/>
          </p:cNvSpPr>
          <p:nvPr>
            <p:ph type="dt" sz="quarter" idx="1"/>
          </p:nvPr>
        </p:nvSpPr>
        <p:spPr>
          <a:noFill/>
        </p:spPr>
        <p:txBody>
          <a:bodyPr/>
          <a:lstStyle/>
          <a:p>
            <a:r>
              <a:rPr lang="en-US" smtClean="0"/>
              <a:t>2/22/2008</a:t>
            </a:r>
          </a:p>
        </p:txBody>
      </p:sp>
      <p:sp>
        <p:nvSpPr>
          <p:cNvPr id="65539"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65540" name="Rectangle 7"/>
          <p:cNvSpPr>
            <a:spLocks noGrp="1" noChangeArrowheads="1"/>
          </p:cNvSpPr>
          <p:nvPr>
            <p:ph type="sldNum" sz="quarter" idx="5"/>
          </p:nvPr>
        </p:nvSpPr>
        <p:spPr>
          <a:noFill/>
        </p:spPr>
        <p:txBody>
          <a:bodyPr/>
          <a:lstStyle/>
          <a:p>
            <a:fld id="{FAF6E85F-DC95-4AFB-9C66-3EC32D93BC97}" type="slidenum">
              <a:rPr lang="en-US" smtClean="0"/>
              <a:pPr/>
              <a:t>30</a:t>
            </a:fld>
            <a:endParaRPr lang="en-US" smtClean="0"/>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71682" name="Rectangle 3"/>
          <p:cNvSpPr>
            <a:spLocks noGrp="1" noChangeArrowheads="1"/>
          </p:cNvSpPr>
          <p:nvPr>
            <p:ph type="dt" sz="quarter" idx="1"/>
          </p:nvPr>
        </p:nvSpPr>
        <p:spPr>
          <a:noFill/>
        </p:spPr>
        <p:txBody>
          <a:bodyPr/>
          <a:lstStyle/>
          <a:p>
            <a:r>
              <a:rPr lang="en-US" smtClean="0"/>
              <a:t>2/22/2008</a:t>
            </a:r>
          </a:p>
        </p:txBody>
      </p:sp>
      <p:sp>
        <p:nvSpPr>
          <p:cNvPr id="71683"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71684" name="Rectangle 7"/>
          <p:cNvSpPr>
            <a:spLocks noGrp="1" noChangeArrowheads="1"/>
          </p:cNvSpPr>
          <p:nvPr>
            <p:ph type="sldNum" sz="quarter" idx="5"/>
          </p:nvPr>
        </p:nvSpPr>
        <p:spPr>
          <a:noFill/>
        </p:spPr>
        <p:txBody>
          <a:bodyPr/>
          <a:lstStyle/>
          <a:p>
            <a:fld id="{DFF2895D-DF62-4FB3-8C60-7EAE62CEED75}" type="slidenum">
              <a:rPr lang="en-US" smtClean="0"/>
              <a:pPr/>
              <a:t>33</a:t>
            </a:fld>
            <a:endParaRPr lang="en-US" smtClean="0"/>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73730" name="Rectangle 3"/>
          <p:cNvSpPr>
            <a:spLocks noGrp="1" noChangeArrowheads="1"/>
          </p:cNvSpPr>
          <p:nvPr>
            <p:ph type="dt" sz="quarter" idx="1"/>
          </p:nvPr>
        </p:nvSpPr>
        <p:spPr>
          <a:noFill/>
        </p:spPr>
        <p:txBody>
          <a:bodyPr/>
          <a:lstStyle/>
          <a:p>
            <a:r>
              <a:rPr lang="en-US" smtClean="0"/>
              <a:t>2/22/2008</a:t>
            </a:r>
          </a:p>
        </p:txBody>
      </p:sp>
      <p:sp>
        <p:nvSpPr>
          <p:cNvPr id="73731"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73732" name="Rectangle 7"/>
          <p:cNvSpPr>
            <a:spLocks noGrp="1" noChangeArrowheads="1"/>
          </p:cNvSpPr>
          <p:nvPr>
            <p:ph type="sldNum" sz="quarter" idx="5"/>
          </p:nvPr>
        </p:nvSpPr>
        <p:spPr>
          <a:noFill/>
        </p:spPr>
        <p:txBody>
          <a:bodyPr/>
          <a:lstStyle/>
          <a:p>
            <a:fld id="{C4F14E70-69AB-4228-A3E6-E97ADF6D2CDD}" type="slidenum">
              <a:rPr lang="en-US" smtClean="0"/>
              <a:pPr/>
              <a:t>34</a:t>
            </a:fld>
            <a:endParaRPr lang="en-US" smtClean="0"/>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87042" name="Rectangle 3"/>
          <p:cNvSpPr>
            <a:spLocks noGrp="1" noChangeArrowheads="1"/>
          </p:cNvSpPr>
          <p:nvPr>
            <p:ph type="dt" sz="quarter" idx="1"/>
          </p:nvPr>
        </p:nvSpPr>
        <p:spPr>
          <a:noFill/>
        </p:spPr>
        <p:txBody>
          <a:bodyPr/>
          <a:lstStyle/>
          <a:p>
            <a:r>
              <a:rPr lang="en-US" smtClean="0"/>
              <a:t>2/22/2008</a:t>
            </a:r>
          </a:p>
        </p:txBody>
      </p:sp>
      <p:sp>
        <p:nvSpPr>
          <p:cNvPr id="87043"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87044" name="Rectangle 7"/>
          <p:cNvSpPr>
            <a:spLocks noGrp="1" noChangeArrowheads="1"/>
          </p:cNvSpPr>
          <p:nvPr>
            <p:ph type="sldNum" sz="quarter" idx="5"/>
          </p:nvPr>
        </p:nvSpPr>
        <p:spPr>
          <a:noFill/>
        </p:spPr>
        <p:txBody>
          <a:bodyPr/>
          <a:lstStyle/>
          <a:p>
            <a:fld id="{2E8AD731-58E9-4C5A-B4CB-E8955D8AF968}" type="slidenum">
              <a:rPr lang="en-US" smtClean="0"/>
              <a:pPr/>
              <a:t>38</a:t>
            </a:fld>
            <a:endParaRPr lang="en-US" smtClean="0"/>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80898" name="Rectangle 3"/>
          <p:cNvSpPr>
            <a:spLocks noGrp="1" noChangeArrowheads="1"/>
          </p:cNvSpPr>
          <p:nvPr>
            <p:ph type="dt" sz="quarter" idx="1"/>
          </p:nvPr>
        </p:nvSpPr>
        <p:spPr>
          <a:noFill/>
        </p:spPr>
        <p:txBody>
          <a:bodyPr/>
          <a:lstStyle/>
          <a:p>
            <a:r>
              <a:rPr lang="en-US" smtClean="0"/>
              <a:t>2/22/2008</a:t>
            </a:r>
          </a:p>
        </p:txBody>
      </p:sp>
      <p:sp>
        <p:nvSpPr>
          <p:cNvPr id="80899"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80900" name="Rectangle 7"/>
          <p:cNvSpPr>
            <a:spLocks noGrp="1" noChangeArrowheads="1"/>
          </p:cNvSpPr>
          <p:nvPr>
            <p:ph type="sldNum" sz="quarter" idx="5"/>
          </p:nvPr>
        </p:nvSpPr>
        <p:spPr>
          <a:noFill/>
        </p:spPr>
        <p:txBody>
          <a:bodyPr/>
          <a:lstStyle/>
          <a:p>
            <a:fld id="{77BADD4E-5CAF-4287-BD32-5C7E3C4A988B}" type="slidenum">
              <a:rPr lang="en-US" smtClean="0"/>
              <a:pPr/>
              <a:t>39</a:t>
            </a:fld>
            <a:endParaRPr lang="en-US" smtClean="0"/>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93186" name="Rectangle 3"/>
          <p:cNvSpPr>
            <a:spLocks noGrp="1" noChangeArrowheads="1"/>
          </p:cNvSpPr>
          <p:nvPr>
            <p:ph type="dt" sz="quarter" idx="1"/>
          </p:nvPr>
        </p:nvSpPr>
        <p:spPr>
          <a:noFill/>
        </p:spPr>
        <p:txBody>
          <a:bodyPr/>
          <a:lstStyle/>
          <a:p>
            <a:r>
              <a:rPr lang="en-US" smtClean="0"/>
              <a:t>2/22/2008</a:t>
            </a:r>
          </a:p>
        </p:txBody>
      </p:sp>
      <p:sp>
        <p:nvSpPr>
          <p:cNvPr id="93187"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93188" name="Rectangle 7"/>
          <p:cNvSpPr>
            <a:spLocks noGrp="1" noChangeArrowheads="1"/>
          </p:cNvSpPr>
          <p:nvPr>
            <p:ph type="sldNum" sz="quarter" idx="5"/>
          </p:nvPr>
        </p:nvSpPr>
        <p:spPr>
          <a:noFill/>
        </p:spPr>
        <p:txBody>
          <a:bodyPr/>
          <a:lstStyle/>
          <a:p>
            <a:fld id="{916FBC5B-B01A-4CE2-ADE5-9FB0459E155D}" type="slidenum">
              <a:rPr lang="en-US" smtClean="0"/>
              <a:pPr/>
              <a:t>42</a:t>
            </a:fld>
            <a:endParaRPr lang="en-US" smtClean="0"/>
          </a:p>
        </p:txBody>
      </p:sp>
      <p:sp>
        <p:nvSpPr>
          <p:cNvPr id="93189" name="Rectangle 2"/>
          <p:cNvSpPr>
            <a:spLocks noGrp="1" noRot="1" noChangeAspect="1" noChangeArrowheads="1" noTextEdit="1"/>
          </p:cNvSpPr>
          <p:nvPr>
            <p:ph type="sldImg"/>
          </p:nvPr>
        </p:nvSpPr>
        <p:spPr>
          <a:ln/>
        </p:spPr>
      </p:sp>
      <p:sp>
        <p:nvSpPr>
          <p:cNvPr id="931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95234" name="Rectangle 3"/>
          <p:cNvSpPr>
            <a:spLocks noGrp="1" noChangeArrowheads="1"/>
          </p:cNvSpPr>
          <p:nvPr>
            <p:ph type="dt" sz="quarter" idx="1"/>
          </p:nvPr>
        </p:nvSpPr>
        <p:spPr>
          <a:noFill/>
        </p:spPr>
        <p:txBody>
          <a:bodyPr/>
          <a:lstStyle/>
          <a:p>
            <a:r>
              <a:rPr lang="en-US" smtClean="0"/>
              <a:t>2/22/2008</a:t>
            </a:r>
          </a:p>
        </p:txBody>
      </p:sp>
      <p:sp>
        <p:nvSpPr>
          <p:cNvPr id="95235"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95236" name="Rectangle 7"/>
          <p:cNvSpPr>
            <a:spLocks noGrp="1" noChangeArrowheads="1"/>
          </p:cNvSpPr>
          <p:nvPr>
            <p:ph type="sldNum" sz="quarter" idx="5"/>
          </p:nvPr>
        </p:nvSpPr>
        <p:spPr>
          <a:noFill/>
        </p:spPr>
        <p:txBody>
          <a:bodyPr/>
          <a:lstStyle/>
          <a:p>
            <a:fld id="{3A793CF0-BC55-4F78-9C91-5837A61F2F89}" type="slidenum">
              <a:rPr lang="en-US" smtClean="0"/>
              <a:pPr/>
              <a:t>43</a:t>
            </a:fld>
            <a:endParaRPr lang="en-US" smtClean="0"/>
          </a:p>
        </p:txBody>
      </p:sp>
      <p:sp>
        <p:nvSpPr>
          <p:cNvPr id="95237" name="Rectangle 2"/>
          <p:cNvSpPr>
            <a:spLocks noGrp="1" noRot="1" noChangeAspect="1" noChangeArrowheads="1" noTextEdit="1"/>
          </p:cNvSpPr>
          <p:nvPr>
            <p:ph type="sldImg"/>
          </p:nvPr>
        </p:nvSpPr>
        <p:spPr>
          <a:ln/>
        </p:spPr>
      </p:sp>
      <p:sp>
        <p:nvSpPr>
          <p:cNvPr id="952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97282" name="Rectangle 3"/>
          <p:cNvSpPr>
            <a:spLocks noGrp="1" noChangeArrowheads="1"/>
          </p:cNvSpPr>
          <p:nvPr>
            <p:ph type="dt" sz="quarter" idx="1"/>
          </p:nvPr>
        </p:nvSpPr>
        <p:spPr>
          <a:noFill/>
        </p:spPr>
        <p:txBody>
          <a:bodyPr/>
          <a:lstStyle/>
          <a:p>
            <a:r>
              <a:rPr lang="en-US" smtClean="0"/>
              <a:t>2/22/2008</a:t>
            </a:r>
          </a:p>
        </p:txBody>
      </p:sp>
      <p:sp>
        <p:nvSpPr>
          <p:cNvPr id="97283"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97284" name="Rectangle 7"/>
          <p:cNvSpPr>
            <a:spLocks noGrp="1" noChangeArrowheads="1"/>
          </p:cNvSpPr>
          <p:nvPr>
            <p:ph type="sldNum" sz="quarter" idx="5"/>
          </p:nvPr>
        </p:nvSpPr>
        <p:spPr>
          <a:noFill/>
        </p:spPr>
        <p:txBody>
          <a:bodyPr/>
          <a:lstStyle/>
          <a:p>
            <a:fld id="{7C75F242-F81E-4BDB-8029-8BF165D2569E}" type="slidenum">
              <a:rPr lang="en-US" smtClean="0"/>
              <a:pPr/>
              <a:t>44</a:t>
            </a:fld>
            <a:endParaRPr lang="en-US" smtClean="0"/>
          </a:p>
        </p:txBody>
      </p:sp>
      <p:sp>
        <p:nvSpPr>
          <p:cNvPr id="97285" name="Rectangle 2"/>
          <p:cNvSpPr>
            <a:spLocks noGrp="1" noRot="1" noChangeAspect="1" noChangeArrowheads="1" noTextEdit="1"/>
          </p:cNvSpPr>
          <p:nvPr>
            <p:ph type="sldImg"/>
          </p:nvPr>
        </p:nvSpPr>
        <p:spPr>
          <a:ln/>
        </p:spPr>
      </p:sp>
      <p:sp>
        <p:nvSpPr>
          <p:cNvPr id="972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26626" name="Rectangle 3"/>
          <p:cNvSpPr>
            <a:spLocks noGrp="1" noChangeArrowheads="1"/>
          </p:cNvSpPr>
          <p:nvPr>
            <p:ph type="dt" sz="quarter" idx="1"/>
          </p:nvPr>
        </p:nvSpPr>
        <p:spPr>
          <a:noFill/>
        </p:spPr>
        <p:txBody>
          <a:bodyPr/>
          <a:lstStyle/>
          <a:p>
            <a:r>
              <a:rPr lang="en-US" smtClean="0"/>
              <a:t>2/22/2008</a:t>
            </a:r>
          </a:p>
        </p:txBody>
      </p:sp>
      <p:sp>
        <p:nvSpPr>
          <p:cNvPr id="26627"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26628" name="Rectangle 7"/>
          <p:cNvSpPr>
            <a:spLocks noGrp="1" noChangeArrowheads="1"/>
          </p:cNvSpPr>
          <p:nvPr>
            <p:ph type="sldNum" sz="quarter" idx="5"/>
          </p:nvPr>
        </p:nvSpPr>
        <p:spPr>
          <a:noFill/>
        </p:spPr>
        <p:txBody>
          <a:bodyPr/>
          <a:lstStyle/>
          <a:p>
            <a:fld id="{58059AFE-B219-4E14-B354-93E7F47CC443}" type="slidenum">
              <a:rPr lang="en-US" smtClean="0"/>
              <a:pPr/>
              <a:t>4</a:t>
            </a:fld>
            <a:endParaRPr lang="en-US" smtClean="0"/>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ln/>
        </p:spPr>
      </p:sp>
      <p:sp>
        <p:nvSpPr>
          <p:cNvPr id="1003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104450" name="Rectangle 3"/>
          <p:cNvSpPr>
            <a:spLocks noGrp="1" noChangeArrowheads="1"/>
          </p:cNvSpPr>
          <p:nvPr>
            <p:ph type="dt" sz="quarter" idx="1"/>
          </p:nvPr>
        </p:nvSpPr>
        <p:spPr>
          <a:noFill/>
        </p:spPr>
        <p:txBody>
          <a:bodyPr/>
          <a:lstStyle/>
          <a:p>
            <a:r>
              <a:rPr lang="en-US" smtClean="0"/>
              <a:t>2/22/2008</a:t>
            </a:r>
          </a:p>
        </p:txBody>
      </p:sp>
      <p:sp>
        <p:nvSpPr>
          <p:cNvPr id="104451"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104452" name="Rectangle 7"/>
          <p:cNvSpPr>
            <a:spLocks noGrp="1" noChangeArrowheads="1"/>
          </p:cNvSpPr>
          <p:nvPr>
            <p:ph type="sldNum" sz="quarter" idx="5"/>
          </p:nvPr>
        </p:nvSpPr>
        <p:spPr>
          <a:noFill/>
        </p:spPr>
        <p:txBody>
          <a:bodyPr/>
          <a:lstStyle/>
          <a:p>
            <a:fld id="{3938705C-B5BD-4F9D-B48E-7628583B63B7}" type="slidenum">
              <a:rPr lang="en-US" smtClean="0"/>
              <a:pPr/>
              <a:t>48</a:t>
            </a:fld>
            <a:endParaRPr lang="en-US" smtClean="0"/>
          </a:p>
        </p:txBody>
      </p:sp>
      <p:sp>
        <p:nvSpPr>
          <p:cNvPr id="104453" name="Rectangle 2"/>
          <p:cNvSpPr>
            <a:spLocks noGrp="1" noRot="1" noChangeAspect="1" noChangeArrowheads="1" noTextEdit="1"/>
          </p:cNvSpPr>
          <p:nvPr>
            <p:ph type="sldImg"/>
          </p:nvPr>
        </p:nvSpPr>
        <p:spPr>
          <a:ln/>
        </p:spPr>
      </p:sp>
      <p:sp>
        <p:nvSpPr>
          <p:cNvPr id="1044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106498" name="Rectangle 3"/>
          <p:cNvSpPr>
            <a:spLocks noGrp="1" noChangeArrowheads="1"/>
          </p:cNvSpPr>
          <p:nvPr>
            <p:ph type="dt" sz="quarter" idx="1"/>
          </p:nvPr>
        </p:nvSpPr>
        <p:spPr>
          <a:noFill/>
        </p:spPr>
        <p:txBody>
          <a:bodyPr/>
          <a:lstStyle/>
          <a:p>
            <a:r>
              <a:rPr lang="en-US" smtClean="0"/>
              <a:t>2/22/2008</a:t>
            </a:r>
          </a:p>
        </p:txBody>
      </p:sp>
      <p:sp>
        <p:nvSpPr>
          <p:cNvPr id="106499"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106500" name="Rectangle 7"/>
          <p:cNvSpPr>
            <a:spLocks noGrp="1" noChangeArrowheads="1"/>
          </p:cNvSpPr>
          <p:nvPr>
            <p:ph type="sldNum" sz="quarter" idx="5"/>
          </p:nvPr>
        </p:nvSpPr>
        <p:spPr>
          <a:noFill/>
        </p:spPr>
        <p:txBody>
          <a:bodyPr/>
          <a:lstStyle/>
          <a:p>
            <a:fld id="{2DF86933-AA92-4B1D-A8BA-D7D5352417B6}" type="slidenum">
              <a:rPr lang="en-US" smtClean="0"/>
              <a:pPr/>
              <a:t>49</a:t>
            </a:fld>
            <a:endParaRPr lang="en-US" smtClean="0"/>
          </a:p>
        </p:txBody>
      </p:sp>
      <p:sp>
        <p:nvSpPr>
          <p:cNvPr id="106501" name="Rectangle 2"/>
          <p:cNvSpPr>
            <a:spLocks noGrp="1" noRot="1" noChangeAspect="1" noChangeArrowheads="1" noTextEdit="1"/>
          </p:cNvSpPr>
          <p:nvPr>
            <p:ph type="sldImg"/>
          </p:nvPr>
        </p:nvSpPr>
        <p:spPr>
          <a:ln/>
        </p:spPr>
      </p:sp>
      <p:sp>
        <p:nvSpPr>
          <p:cNvPr id="10650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ln/>
        </p:spPr>
      </p:sp>
      <p:sp>
        <p:nvSpPr>
          <p:cNvPr id="1105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112642" name="Rectangle 3"/>
          <p:cNvSpPr>
            <a:spLocks noGrp="1" noChangeArrowheads="1"/>
          </p:cNvSpPr>
          <p:nvPr>
            <p:ph type="dt" sz="quarter" idx="1"/>
          </p:nvPr>
        </p:nvSpPr>
        <p:spPr>
          <a:noFill/>
        </p:spPr>
        <p:txBody>
          <a:bodyPr/>
          <a:lstStyle/>
          <a:p>
            <a:r>
              <a:rPr lang="en-US" smtClean="0"/>
              <a:t>2/22/2008</a:t>
            </a:r>
          </a:p>
        </p:txBody>
      </p:sp>
      <p:sp>
        <p:nvSpPr>
          <p:cNvPr id="112643"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112644" name="Rectangle 7"/>
          <p:cNvSpPr>
            <a:spLocks noGrp="1" noChangeArrowheads="1"/>
          </p:cNvSpPr>
          <p:nvPr>
            <p:ph type="sldNum" sz="quarter" idx="5"/>
          </p:nvPr>
        </p:nvSpPr>
        <p:spPr>
          <a:noFill/>
        </p:spPr>
        <p:txBody>
          <a:bodyPr/>
          <a:lstStyle/>
          <a:p>
            <a:fld id="{56F31CD2-67A8-4BBE-BD1C-61AFAD2245D0}" type="slidenum">
              <a:rPr lang="en-US" smtClean="0"/>
              <a:pPr/>
              <a:t>52</a:t>
            </a:fld>
            <a:endParaRPr lang="en-US" smtClean="0"/>
          </a:p>
        </p:txBody>
      </p:sp>
      <p:sp>
        <p:nvSpPr>
          <p:cNvPr id="112645" name="Rectangle 2"/>
          <p:cNvSpPr>
            <a:spLocks noGrp="1" noRot="1" noChangeAspect="1" noChangeArrowheads="1" noTextEdit="1"/>
          </p:cNvSpPr>
          <p:nvPr>
            <p:ph type="sldImg"/>
          </p:nvPr>
        </p:nvSpPr>
        <p:spPr>
          <a:ln/>
        </p:spPr>
      </p:sp>
      <p:sp>
        <p:nvSpPr>
          <p:cNvPr id="1126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114690" name="Rectangle 3"/>
          <p:cNvSpPr>
            <a:spLocks noGrp="1" noChangeArrowheads="1"/>
          </p:cNvSpPr>
          <p:nvPr>
            <p:ph type="dt" sz="quarter" idx="1"/>
          </p:nvPr>
        </p:nvSpPr>
        <p:spPr>
          <a:noFill/>
        </p:spPr>
        <p:txBody>
          <a:bodyPr/>
          <a:lstStyle/>
          <a:p>
            <a:r>
              <a:rPr lang="en-US" smtClean="0"/>
              <a:t>2/22/2008</a:t>
            </a:r>
          </a:p>
        </p:txBody>
      </p:sp>
      <p:sp>
        <p:nvSpPr>
          <p:cNvPr id="114691"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114692" name="Rectangle 7"/>
          <p:cNvSpPr>
            <a:spLocks noGrp="1" noChangeArrowheads="1"/>
          </p:cNvSpPr>
          <p:nvPr>
            <p:ph type="sldNum" sz="quarter" idx="5"/>
          </p:nvPr>
        </p:nvSpPr>
        <p:spPr>
          <a:noFill/>
        </p:spPr>
        <p:txBody>
          <a:bodyPr/>
          <a:lstStyle/>
          <a:p>
            <a:fld id="{BD2A0D9B-2B92-4104-A9B5-B4E65D3BBC1C}" type="slidenum">
              <a:rPr lang="en-US" smtClean="0"/>
              <a:pPr/>
              <a:t>53</a:t>
            </a:fld>
            <a:endParaRPr lang="en-US" smtClean="0"/>
          </a:p>
        </p:txBody>
      </p:sp>
      <p:sp>
        <p:nvSpPr>
          <p:cNvPr id="114693" name="Rectangle 2"/>
          <p:cNvSpPr>
            <a:spLocks noGrp="1" noRot="1" noChangeAspect="1" noChangeArrowheads="1" noTextEdit="1"/>
          </p:cNvSpPr>
          <p:nvPr>
            <p:ph type="sldImg"/>
          </p:nvPr>
        </p:nvSpPr>
        <p:spPr>
          <a:ln/>
        </p:spPr>
      </p:sp>
      <p:sp>
        <p:nvSpPr>
          <p:cNvPr id="1146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ln/>
        </p:spPr>
      </p:sp>
      <p:sp>
        <p:nvSpPr>
          <p:cNvPr id="1167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ln/>
        </p:spPr>
      </p:sp>
      <p:sp>
        <p:nvSpPr>
          <p:cNvPr id="1187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120834" name="Rectangle 3"/>
          <p:cNvSpPr>
            <a:spLocks noGrp="1" noChangeArrowheads="1"/>
          </p:cNvSpPr>
          <p:nvPr>
            <p:ph type="dt" sz="quarter" idx="1"/>
          </p:nvPr>
        </p:nvSpPr>
        <p:spPr>
          <a:noFill/>
        </p:spPr>
        <p:txBody>
          <a:bodyPr/>
          <a:lstStyle/>
          <a:p>
            <a:r>
              <a:rPr lang="en-US" smtClean="0"/>
              <a:t>2/22/2008</a:t>
            </a:r>
          </a:p>
        </p:txBody>
      </p:sp>
      <p:sp>
        <p:nvSpPr>
          <p:cNvPr id="120835"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120836" name="Rectangle 7"/>
          <p:cNvSpPr>
            <a:spLocks noGrp="1" noChangeArrowheads="1"/>
          </p:cNvSpPr>
          <p:nvPr>
            <p:ph type="sldNum" sz="quarter" idx="5"/>
          </p:nvPr>
        </p:nvSpPr>
        <p:spPr>
          <a:noFill/>
        </p:spPr>
        <p:txBody>
          <a:bodyPr/>
          <a:lstStyle/>
          <a:p>
            <a:fld id="{ECCD4B24-DEC8-46ED-9315-D503A6AC7068}" type="slidenum">
              <a:rPr lang="en-US" smtClean="0"/>
              <a:pPr/>
              <a:t>56</a:t>
            </a:fld>
            <a:endParaRPr lang="en-US" smtClean="0"/>
          </a:p>
        </p:txBody>
      </p:sp>
      <p:sp>
        <p:nvSpPr>
          <p:cNvPr id="120837" name="Rectangle 2"/>
          <p:cNvSpPr>
            <a:spLocks noGrp="1" noRot="1" noChangeAspect="1" noChangeArrowheads="1" noTextEdit="1"/>
          </p:cNvSpPr>
          <p:nvPr>
            <p:ph type="sldImg"/>
          </p:nvPr>
        </p:nvSpPr>
        <p:spPr>
          <a:ln/>
        </p:spPr>
      </p:sp>
      <p:sp>
        <p:nvSpPr>
          <p:cNvPr id="1208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122882" name="Rectangle 3"/>
          <p:cNvSpPr>
            <a:spLocks noGrp="1" noChangeArrowheads="1"/>
          </p:cNvSpPr>
          <p:nvPr>
            <p:ph type="dt" sz="quarter" idx="1"/>
          </p:nvPr>
        </p:nvSpPr>
        <p:spPr>
          <a:noFill/>
        </p:spPr>
        <p:txBody>
          <a:bodyPr/>
          <a:lstStyle/>
          <a:p>
            <a:r>
              <a:rPr lang="en-US" smtClean="0"/>
              <a:t>2/22/2008</a:t>
            </a:r>
          </a:p>
        </p:txBody>
      </p:sp>
      <p:sp>
        <p:nvSpPr>
          <p:cNvPr id="122883"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122884" name="Rectangle 7"/>
          <p:cNvSpPr>
            <a:spLocks noGrp="1" noChangeArrowheads="1"/>
          </p:cNvSpPr>
          <p:nvPr>
            <p:ph type="sldNum" sz="quarter" idx="5"/>
          </p:nvPr>
        </p:nvSpPr>
        <p:spPr>
          <a:noFill/>
        </p:spPr>
        <p:txBody>
          <a:bodyPr/>
          <a:lstStyle/>
          <a:p>
            <a:fld id="{580AC50F-B9F4-4577-9622-F31EB9FD4ED3}" type="slidenum">
              <a:rPr lang="en-US" smtClean="0"/>
              <a:pPr/>
              <a:t>57</a:t>
            </a:fld>
            <a:endParaRPr lang="en-US" smtClean="0"/>
          </a:p>
        </p:txBody>
      </p:sp>
      <p:sp>
        <p:nvSpPr>
          <p:cNvPr id="122885" name="Rectangle 2"/>
          <p:cNvSpPr>
            <a:spLocks noGrp="1" noRot="1" noChangeAspect="1" noChangeArrowheads="1" noTextEdit="1"/>
          </p:cNvSpPr>
          <p:nvPr>
            <p:ph type="sldImg"/>
          </p:nvPr>
        </p:nvSpPr>
        <p:spPr>
          <a:ln/>
        </p:spPr>
      </p:sp>
      <p:sp>
        <p:nvSpPr>
          <p:cNvPr id="1228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a:ln/>
        </p:spPr>
      </p:sp>
      <p:sp>
        <p:nvSpPr>
          <p:cNvPr id="1269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hdr" sz="quarter"/>
          </p:nvPr>
        </p:nvSpPr>
        <p:spPr>
          <a:noFill/>
        </p:spPr>
        <p:txBody>
          <a:bodyPr/>
          <a:lstStyle/>
          <a:p>
            <a:r>
              <a:rPr lang="en-US" smtClean="0"/>
              <a:t>Riddling Contracts Riddled with Problems, Adam Mow and Jeff Hirst</a:t>
            </a:r>
          </a:p>
        </p:txBody>
      </p:sp>
      <p:sp>
        <p:nvSpPr>
          <p:cNvPr id="26626" name="Rectangle 3"/>
          <p:cNvSpPr>
            <a:spLocks noGrp="1" noChangeArrowheads="1"/>
          </p:cNvSpPr>
          <p:nvPr>
            <p:ph type="dt" sz="quarter" idx="1"/>
          </p:nvPr>
        </p:nvSpPr>
        <p:spPr>
          <a:noFill/>
        </p:spPr>
        <p:txBody>
          <a:bodyPr/>
          <a:lstStyle/>
          <a:p>
            <a:r>
              <a:rPr lang="en-US" smtClean="0"/>
              <a:t>2/22/2008</a:t>
            </a:r>
          </a:p>
        </p:txBody>
      </p:sp>
      <p:sp>
        <p:nvSpPr>
          <p:cNvPr id="26627" name="Rectangle 6"/>
          <p:cNvSpPr>
            <a:spLocks noGrp="1" noChangeArrowheads="1"/>
          </p:cNvSpPr>
          <p:nvPr>
            <p:ph type="ftr" sz="quarter" idx="4"/>
          </p:nvPr>
        </p:nvSpPr>
        <p:spPr>
          <a:noFill/>
        </p:spPr>
        <p:txBody>
          <a:bodyPr/>
          <a:lstStyle/>
          <a:p>
            <a:r>
              <a:rPr lang="en-US" smtClean="0"/>
              <a:t>Utah Council of Land Surveyors 2008 Convention</a:t>
            </a:r>
          </a:p>
        </p:txBody>
      </p:sp>
      <p:sp>
        <p:nvSpPr>
          <p:cNvPr id="26628" name="Rectangle 7"/>
          <p:cNvSpPr>
            <a:spLocks noGrp="1" noChangeArrowheads="1"/>
          </p:cNvSpPr>
          <p:nvPr>
            <p:ph type="sldNum" sz="quarter" idx="5"/>
          </p:nvPr>
        </p:nvSpPr>
        <p:spPr>
          <a:noFill/>
        </p:spPr>
        <p:txBody>
          <a:bodyPr/>
          <a:lstStyle/>
          <a:p>
            <a:fld id="{58059AFE-B219-4E14-B354-93E7F47CC443}" type="slidenum">
              <a:rPr lang="en-US" smtClean="0"/>
              <a:pPr/>
              <a:t>9</a:t>
            </a:fld>
            <a:endParaRPr lang="en-US" smtClean="0"/>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dirty="0" smtClean="0">
                <a:solidFill>
                  <a:srgbClr val="FFFFFF"/>
                </a:solidFill>
              </a:defRPr>
            </a:lvl1pPr>
          </a:lstStyle>
          <a:p>
            <a:pPr>
              <a:defRPr/>
            </a:pPr>
            <a:r>
              <a:rPr lang="en-US" smtClean="0"/>
              <a:t>02/28/2013</a:t>
            </a: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dirty="0" smtClean="0">
                <a:solidFill>
                  <a:schemeClr val="tx2"/>
                </a:solidFill>
              </a:defRPr>
            </a:lvl1pPr>
          </a:lstStyle>
          <a:p>
            <a:pPr>
              <a:defRPr/>
            </a:pPr>
            <a:r>
              <a:rPr lang="en-US" smtClean="0"/>
              <a:t>Contract Issues for Design Professionals</a:t>
            </a: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435E13AD-AF17-4822-9A6C-E0A159F5C9BB}"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02/28/2013</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Contract Issues for Design Professionals</a:t>
            </a:r>
            <a:endParaRPr lang="en-US"/>
          </a:p>
        </p:txBody>
      </p:sp>
      <p:sp>
        <p:nvSpPr>
          <p:cNvPr id="6" name="Slide Number Placeholder 22"/>
          <p:cNvSpPr>
            <a:spLocks noGrp="1"/>
          </p:cNvSpPr>
          <p:nvPr>
            <p:ph type="sldNum" sz="quarter" idx="12"/>
          </p:nvPr>
        </p:nvSpPr>
        <p:spPr/>
        <p:txBody>
          <a:bodyPr/>
          <a:lstStyle>
            <a:lvl1pPr>
              <a:defRPr/>
            </a:lvl1pPr>
          </a:lstStyle>
          <a:p>
            <a:pPr>
              <a:defRPr/>
            </a:pPr>
            <a:fld id="{8A6C3FEF-E124-4CE9-BA70-6EAF3E7606B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dirty="0" smtClean="0"/>
            </a:lvl1pPr>
          </a:lstStyle>
          <a:p>
            <a:pPr>
              <a:defRPr/>
            </a:pPr>
            <a:r>
              <a:rPr lang="en-US" smtClean="0"/>
              <a:t>02/28/2013</a:t>
            </a: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dirty="0" smtClean="0"/>
            </a:lvl1pPr>
          </a:lstStyle>
          <a:p>
            <a:pPr>
              <a:defRPr/>
            </a:pPr>
            <a:r>
              <a:rPr lang="en-US" smtClean="0"/>
              <a:t>Contract Issues for Design Professionals</a:t>
            </a: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FA4A090D-5A1F-4906-94FF-5363489C28A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pPr>
              <a:defRPr/>
            </a:pPr>
            <a:fld id="{BBBB524E-C4F3-4DB0-87AE-D9411AC643F7}" type="slidenum">
              <a:rPr lang="en-US"/>
              <a:pPr>
                <a:defRPr/>
              </a:pPr>
              <a:t>‹#›</a:t>
            </a:fld>
            <a:endParaRPr lang="en-US" dirty="0"/>
          </a:p>
        </p:txBody>
      </p:sp>
      <p:sp>
        <p:nvSpPr>
          <p:cNvPr id="6" name="Date Placeholder 5"/>
          <p:cNvSpPr>
            <a:spLocks noGrp="1"/>
          </p:cNvSpPr>
          <p:nvPr>
            <p:ph type="dt" sz="half" idx="11"/>
          </p:nvPr>
        </p:nvSpPr>
        <p:spPr>
          <a:xfrm>
            <a:off x="457200" y="6243638"/>
            <a:ext cx="2133600" cy="457200"/>
          </a:xfrm>
        </p:spPr>
        <p:txBody>
          <a:bodyPr/>
          <a:lstStyle>
            <a:lvl1pPr>
              <a:defRPr dirty="0" smtClean="0"/>
            </a:lvl1pPr>
          </a:lstStyle>
          <a:p>
            <a:pPr>
              <a:defRPr/>
            </a:pPr>
            <a:r>
              <a:rPr lang="en-US" smtClean="0"/>
              <a:t>02/28/2013</a:t>
            </a:r>
            <a:endParaRPr lang="en-US"/>
          </a:p>
        </p:txBody>
      </p:sp>
      <p:sp>
        <p:nvSpPr>
          <p:cNvPr id="7" name="Footer Placeholder 6"/>
          <p:cNvSpPr>
            <a:spLocks noGrp="1"/>
          </p:cNvSpPr>
          <p:nvPr>
            <p:ph type="ftr" sz="quarter" idx="12"/>
          </p:nvPr>
        </p:nvSpPr>
        <p:spPr>
          <a:xfrm>
            <a:off x="3124200" y="6243638"/>
            <a:ext cx="2895600" cy="457200"/>
          </a:xfrm>
        </p:spPr>
        <p:txBody>
          <a:bodyPr/>
          <a:lstStyle>
            <a:lvl1pPr>
              <a:defRPr dirty="0" smtClean="0"/>
            </a:lvl1pPr>
          </a:lstStyle>
          <a:p>
            <a:pPr>
              <a:defRPr/>
            </a:pPr>
            <a:r>
              <a:rPr lang="en-US" smtClean="0"/>
              <a:t>Contract Issues for Design Professionals</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3638"/>
            <a:ext cx="2133600" cy="457200"/>
          </a:xfrm>
        </p:spPr>
        <p:txBody>
          <a:bodyPr/>
          <a:lstStyle>
            <a:lvl1pPr>
              <a:defRPr/>
            </a:lvl1pPr>
          </a:lstStyle>
          <a:p>
            <a:pPr>
              <a:defRPr/>
            </a:pPr>
            <a:fld id="{F422138B-2CEF-4DCB-912A-3B72B638A746}" type="slidenum">
              <a:rPr lang="en-US"/>
              <a:pPr>
                <a:defRPr/>
              </a:pPr>
              <a:t>‹#›</a:t>
            </a:fld>
            <a:endParaRPr lang="en-US" dirty="0"/>
          </a:p>
        </p:txBody>
      </p:sp>
      <p:sp>
        <p:nvSpPr>
          <p:cNvPr id="7" name="Date Placeholder 6"/>
          <p:cNvSpPr>
            <a:spLocks noGrp="1"/>
          </p:cNvSpPr>
          <p:nvPr>
            <p:ph type="dt" sz="half" idx="11"/>
          </p:nvPr>
        </p:nvSpPr>
        <p:spPr>
          <a:xfrm>
            <a:off x="457200" y="6243638"/>
            <a:ext cx="2133600" cy="457200"/>
          </a:xfrm>
        </p:spPr>
        <p:txBody>
          <a:bodyPr/>
          <a:lstStyle>
            <a:lvl1pPr>
              <a:defRPr dirty="0" smtClean="0"/>
            </a:lvl1pPr>
          </a:lstStyle>
          <a:p>
            <a:pPr>
              <a:defRPr/>
            </a:pPr>
            <a:r>
              <a:rPr lang="en-US" smtClean="0"/>
              <a:t>02/28/2013</a:t>
            </a:r>
            <a:endParaRPr lang="en-US"/>
          </a:p>
        </p:txBody>
      </p:sp>
      <p:sp>
        <p:nvSpPr>
          <p:cNvPr id="8" name="Footer Placeholder 7"/>
          <p:cNvSpPr>
            <a:spLocks noGrp="1"/>
          </p:cNvSpPr>
          <p:nvPr>
            <p:ph type="ftr" sz="quarter" idx="12"/>
          </p:nvPr>
        </p:nvSpPr>
        <p:spPr>
          <a:xfrm>
            <a:off x="3124200" y="6243638"/>
            <a:ext cx="2895600" cy="457200"/>
          </a:xfrm>
        </p:spPr>
        <p:txBody>
          <a:bodyPr/>
          <a:lstStyle>
            <a:lvl1pPr>
              <a:defRPr dirty="0" smtClean="0"/>
            </a:lvl1pPr>
          </a:lstStyle>
          <a:p>
            <a:pPr>
              <a:defRPr/>
            </a:pPr>
            <a:r>
              <a:rPr lang="en-US" smtClean="0"/>
              <a:t>Contract Issues for Design Professionals</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pPr>
              <a:defRPr/>
            </a:pPr>
            <a:fld id="{8A8E2F17-044A-4408-9BDC-8A3F9942748E}" type="slidenum">
              <a:rPr lang="en-US"/>
              <a:pPr>
                <a:defRPr/>
              </a:pPr>
              <a:t>‹#›</a:t>
            </a:fld>
            <a:endParaRPr lang="en-US" dirty="0"/>
          </a:p>
        </p:txBody>
      </p:sp>
      <p:sp>
        <p:nvSpPr>
          <p:cNvPr id="6" name="Date Placeholder 5"/>
          <p:cNvSpPr>
            <a:spLocks noGrp="1"/>
          </p:cNvSpPr>
          <p:nvPr>
            <p:ph type="dt" sz="half" idx="11"/>
          </p:nvPr>
        </p:nvSpPr>
        <p:spPr>
          <a:xfrm>
            <a:off x="457200" y="6243638"/>
            <a:ext cx="2133600" cy="457200"/>
          </a:xfrm>
        </p:spPr>
        <p:txBody>
          <a:bodyPr/>
          <a:lstStyle>
            <a:lvl1pPr>
              <a:defRPr dirty="0" smtClean="0"/>
            </a:lvl1pPr>
          </a:lstStyle>
          <a:p>
            <a:pPr>
              <a:defRPr/>
            </a:pPr>
            <a:r>
              <a:rPr lang="en-US" smtClean="0"/>
              <a:t>02/28/2013</a:t>
            </a:r>
            <a:endParaRPr lang="en-US"/>
          </a:p>
        </p:txBody>
      </p:sp>
      <p:sp>
        <p:nvSpPr>
          <p:cNvPr id="7" name="Footer Placeholder 6"/>
          <p:cNvSpPr>
            <a:spLocks noGrp="1"/>
          </p:cNvSpPr>
          <p:nvPr>
            <p:ph type="ftr" sz="quarter" idx="12"/>
          </p:nvPr>
        </p:nvSpPr>
        <p:spPr>
          <a:xfrm>
            <a:off x="3124200" y="6243638"/>
            <a:ext cx="2895600" cy="457200"/>
          </a:xfrm>
        </p:spPr>
        <p:txBody>
          <a:bodyPr wrap="square" lIns="91440" tIns="45720" rIns="91440" bIns="45720" numCol="1" anchorCtr="0" compatLnSpc="1">
            <a:prstTxWarp prst="textNoShape">
              <a:avLst/>
            </a:prstTxWarp>
          </a:bodyPr>
          <a:lstStyle>
            <a:lvl1pPr>
              <a:defRPr dirty="0"/>
            </a:lvl1pPr>
          </a:lstStyle>
          <a:p>
            <a:pPr>
              <a:defRPr/>
            </a:pPr>
            <a:r>
              <a:rPr lang="en-US" smtClean="0"/>
              <a:t>Contract Issues for Design Professionals</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3638"/>
            <a:ext cx="2133600" cy="457200"/>
          </a:xfrm>
        </p:spPr>
        <p:txBody>
          <a:bodyPr/>
          <a:lstStyle>
            <a:lvl1pPr>
              <a:defRPr/>
            </a:lvl1pPr>
          </a:lstStyle>
          <a:p>
            <a:pPr>
              <a:defRPr/>
            </a:pPr>
            <a:fld id="{896B3FEA-8FD0-443E-8215-4537409AE20F}" type="slidenum">
              <a:rPr lang="en-US"/>
              <a:pPr>
                <a:defRPr/>
              </a:pPr>
              <a:t>‹#›</a:t>
            </a:fld>
            <a:endParaRPr lang="en-US" dirty="0"/>
          </a:p>
        </p:txBody>
      </p:sp>
      <p:sp>
        <p:nvSpPr>
          <p:cNvPr id="7" name="Date Placeholder 6"/>
          <p:cNvSpPr>
            <a:spLocks noGrp="1"/>
          </p:cNvSpPr>
          <p:nvPr>
            <p:ph type="dt" sz="half" idx="11"/>
          </p:nvPr>
        </p:nvSpPr>
        <p:spPr>
          <a:xfrm>
            <a:off x="457200" y="6243638"/>
            <a:ext cx="2133600" cy="457200"/>
          </a:xfrm>
        </p:spPr>
        <p:txBody>
          <a:bodyPr/>
          <a:lstStyle>
            <a:lvl1pPr>
              <a:defRPr dirty="0" smtClean="0"/>
            </a:lvl1pPr>
          </a:lstStyle>
          <a:p>
            <a:pPr>
              <a:defRPr/>
            </a:pPr>
            <a:r>
              <a:rPr lang="en-US" smtClean="0"/>
              <a:t>02/28/2013</a:t>
            </a:r>
            <a:endParaRPr lang="en-US"/>
          </a:p>
        </p:txBody>
      </p:sp>
      <p:sp>
        <p:nvSpPr>
          <p:cNvPr id="8" name="Footer Placeholder 7"/>
          <p:cNvSpPr>
            <a:spLocks noGrp="1"/>
          </p:cNvSpPr>
          <p:nvPr>
            <p:ph type="ftr" sz="quarter" idx="12"/>
          </p:nvPr>
        </p:nvSpPr>
        <p:spPr>
          <a:xfrm>
            <a:off x="3124200" y="6243638"/>
            <a:ext cx="2895600" cy="457200"/>
          </a:xfrm>
        </p:spPr>
        <p:txBody>
          <a:bodyPr/>
          <a:lstStyle>
            <a:lvl1pPr>
              <a:defRPr dirty="0" smtClean="0"/>
            </a:lvl1pPr>
          </a:lstStyle>
          <a:p>
            <a:pPr>
              <a:defRPr/>
            </a:pPr>
            <a:r>
              <a:rPr lang="en-US" smtClean="0"/>
              <a:t>Contract Issues for Design Professionals</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02/28/2013</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Contract Issues for Design Professionals</a:t>
            </a:r>
            <a:endParaRPr lang="en-US"/>
          </a:p>
        </p:txBody>
      </p:sp>
      <p:sp>
        <p:nvSpPr>
          <p:cNvPr id="6" name="Slide Number Placeholder 22"/>
          <p:cNvSpPr>
            <a:spLocks noGrp="1"/>
          </p:cNvSpPr>
          <p:nvPr>
            <p:ph type="sldNum" sz="quarter" idx="12"/>
          </p:nvPr>
        </p:nvSpPr>
        <p:spPr/>
        <p:txBody>
          <a:bodyPr/>
          <a:lstStyle>
            <a:lvl1pPr>
              <a:defRPr/>
            </a:lvl1pPr>
          </a:lstStyle>
          <a:p>
            <a:pPr>
              <a:defRPr/>
            </a:pPr>
            <a:fld id="{8A5AAB38-6B00-4FAF-9C6D-9C55FC293A7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dirty="0" smtClean="0"/>
            </a:lvl1pPr>
          </a:lstStyle>
          <a:p>
            <a:pPr>
              <a:defRPr/>
            </a:pPr>
            <a:r>
              <a:rPr lang="en-US" smtClean="0"/>
              <a:t>02/28/2013</a:t>
            </a: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DF2DDFA7-AE5F-4F6C-888F-E6CF3AEE321F}" type="slidenum">
              <a:rPr lang="en-US"/>
              <a:pPr>
                <a:defRPr/>
              </a:pPr>
              <a:t>‹#›</a:t>
            </a:fld>
            <a:endParaRPr lang="en-US" dirty="0"/>
          </a:p>
        </p:txBody>
      </p:sp>
      <p:sp>
        <p:nvSpPr>
          <p:cNvPr id="9" name="Footer Placeholder 13"/>
          <p:cNvSpPr>
            <a:spLocks noGrp="1"/>
          </p:cNvSpPr>
          <p:nvPr>
            <p:ph type="ftr" sz="quarter" idx="12"/>
          </p:nvPr>
        </p:nvSpPr>
        <p:spPr/>
        <p:txBody>
          <a:bodyPr/>
          <a:lstStyle>
            <a:lvl1pPr>
              <a:defRPr dirty="0" smtClean="0"/>
            </a:lvl1pPr>
          </a:lstStyle>
          <a:p>
            <a:pPr>
              <a:defRPr/>
            </a:pPr>
            <a:r>
              <a:rPr lang="en-US" smtClean="0"/>
              <a:t>Contract Issues for Design Professionals</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dirty="0" smtClean="0"/>
            </a:lvl1pPr>
          </a:lstStyle>
          <a:p>
            <a:pPr>
              <a:defRPr/>
            </a:pPr>
            <a:r>
              <a:rPr lang="en-US" smtClean="0"/>
              <a:t>02/28/2013</a:t>
            </a: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94B0DE5C-F909-4A4C-8F77-FBF9B1DA8959}"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dirty="0" smtClean="0"/>
            </a:lvl1pPr>
          </a:lstStyle>
          <a:p>
            <a:pPr>
              <a:defRPr/>
            </a:pPr>
            <a:r>
              <a:rPr lang="en-US" smtClean="0"/>
              <a:t>Contract Issues for Design Professionals</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dirty="0" smtClean="0"/>
            </a:lvl1pPr>
          </a:lstStyle>
          <a:p>
            <a:pPr>
              <a:defRPr/>
            </a:pPr>
            <a:r>
              <a:rPr lang="en-US" smtClean="0"/>
              <a:t>02/28/2013</a:t>
            </a: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6B0CA4C4-E7A2-4BB6-97F0-83D9AB0E77C2}"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dirty="0" smtClean="0"/>
            </a:lvl1pPr>
          </a:lstStyle>
          <a:p>
            <a:pPr>
              <a:defRPr/>
            </a:pPr>
            <a:r>
              <a:rPr lang="en-US" smtClean="0"/>
              <a:t>Contract Issues for Design Professionals</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smtClean="0"/>
              <a:t>02/28/2013</a:t>
            </a:r>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Contract Issues for Design Professionals</a:t>
            </a:r>
            <a:endParaRPr lang="en-US"/>
          </a:p>
        </p:txBody>
      </p:sp>
      <p:sp>
        <p:nvSpPr>
          <p:cNvPr id="5" name="Slide Number Placeholder 22"/>
          <p:cNvSpPr>
            <a:spLocks noGrp="1"/>
          </p:cNvSpPr>
          <p:nvPr>
            <p:ph type="sldNum" sz="quarter" idx="12"/>
          </p:nvPr>
        </p:nvSpPr>
        <p:spPr/>
        <p:txBody>
          <a:bodyPr/>
          <a:lstStyle>
            <a:lvl1pPr>
              <a:defRPr/>
            </a:lvl1pPr>
          </a:lstStyle>
          <a:p>
            <a:pPr>
              <a:defRPr/>
            </a:pPr>
            <a:fld id="{FE4F3E6F-91A0-4756-A15C-FE8DCD31E8F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dirty="0" smtClean="0"/>
            </a:lvl1pPr>
          </a:lstStyle>
          <a:p>
            <a:pPr>
              <a:defRPr/>
            </a:pPr>
            <a:r>
              <a:rPr lang="en-US" smtClean="0"/>
              <a:t>02/28/2013</a:t>
            </a:r>
            <a:endParaRPr lang="en-US"/>
          </a:p>
        </p:txBody>
      </p:sp>
      <p:sp>
        <p:nvSpPr>
          <p:cNvPr id="3" name="Footer Placeholder 2"/>
          <p:cNvSpPr>
            <a:spLocks noGrp="1"/>
          </p:cNvSpPr>
          <p:nvPr>
            <p:ph type="ftr" sz="quarter" idx="11"/>
          </p:nvPr>
        </p:nvSpPr>
        <p:spPr/>
        <p:txBody>
          <a:bodyPr/>
          <a:lstStyle>
            <a:lvl1pPr>
              <a:defRPr dirty="0" smtClean="0"/>
            </a:lvl1pPr>
          </a:lstStyle>
          <a:p>
            <a:pPr>
              <a:defRPr/>
            </a:pPr>
            <a:r>
              <a:rPr lang="en-US" smtClean="0"/>
              <a:t>Contract Issues for Design Professionals</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BB6208BD-C342-431E-8C20-B46ECB4C1FB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02/28/2013</a:t>
            </a:r>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Contract Issues for Design Professionals</a:t>
            </a:r>
            <a:endParaRPr lang="en-US"/>
          </a:p>
        </p:txBody>
      </p:sp>
      <p:sp>
        <p:nvSpPr>
          <p:cNvPr id="7" name="Slide Number Placeholder 22"/>
          <p:cNvSpPr>
            <a:spLocks noGrp="1"/>
          </p:cNvSpPr>
          <p:nvPr>
            <p:ph type="sldNum" sz="quarter" idx="12"/>
          </p:nvPr>
        </p:nvSpPr>
        <p:spPr/>
        <p:txBody>
          <a:bodyPr/>
          <a:lstStyle>
            <a:lvl1pPr>
              <a:defRPr/>
            </a:lvl1pPr>
          </a:lstStyle>
          <a:p>
            <a:pPr>
              <a:defRPr/>
            </a:pPr>
            <a:fld id="{D764D09D-0A53-46AE-B29C-8BF752BB742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dirty="0" smtClean="0"/>
            </a:lvl1pPr>
          </a:lstStyle>
          <a:p>
            <a:pPr>
              <a:defRPr/>
            </a:pPr>
            <a:r>
              <a:rPr lang="en-US" smtClean="0"/>
              <a:t>02/28/2013</a:t>
            </a: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86DDB0AE-9841-4304-B712-EBE817F6B1C2}"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dirty="0" smtClean="0"/>
            </a:lvl1pPr>
          </a:lstStyle>
          <a:p>
            <a:pPr>
              <a:defRPr/>
            </a:pPr>
            <a:r>
              <a:rPr lang="en-US" smtClean="0"/>
              <a:t>Contract Issues for Design Professionals</a:t>
            </a: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dirty="0" smtClean="0">
                <a:solidFill>
                  <a:schemeClr val="tx2"/>
                </a:solidFill>
              </a:defRPr>
            </a:lvl1pPr>
          </a:lstStyle>
          <a:p>
            <a:pPr>
              <a:defRPr/>
            </a:pPr>
            <a:r>
              <a:rPr lang="en-US" smtClean="0"/>
              <a:t>02/28/2013</a:t>
            </a: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dirty="0" smtClean="0">
                <a:solidFill>
                  <a:schemeClr val="tx2"/>
                </a:solidFill>
              </a:defRPr>
            </a:lvl1pPr>
          </a:lstStyle>
          <a:p>
            <a:pPr>
              <a:defRPr/>
            </a:pPr>
            <a:r>
              <a:rPr lang="en-US" smtClean="0"/>
              <a:t>Contract Issues for Design Professionals</a:t>
            </a: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BB7C4E26-BFAD-406D-A130-68689111FF3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4" r:id="rId2"/>
    <p:sldLayoutId id="2147483766" r:id="rId3"/>
    <p:sldLayoutId id="2147483767" r:id="rId4"/>
    <p:sldLayoutId id="2147483768" r:id="rId5"/>
    <p:sldLayoutId id="2147483763" r:id="rId6"/>
    <p:sldLayoutId id="2147483769" r:id="rId7"/>
    <p:sldLayoutId id="2147483762" r:id="rId8"/>
    <p:sldLayoutId id="2147483770" r:id="rId9"/>
    <p:sldLayoutId id="2147483761" r:id="rId10"/>
    <p:sldLayoutId id="2147483771" r:id="rId11"/>
    <p:sldLayoutId id="2147483772" r:id="rId12"/>
    <p:sldLayoutId id="2147483773" r:id="rId13"/>
    <p:sldLayoutId id="2147483774" r:id="rId14"/>
    <p:sldLayoutId id="2147483775" r:id="rId15"/>
  </p:sldLayoutIdLst>
  <p:hf sldNum="0" hdr="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p:txBody>
          <a:bodyPr/>
          <a:lstStyle/>
          <a:p>
            <a:r>
              <a:rPr lang="en-US" cap="none" dirty="0" smtClean="0"/>
              <a:t>Utah Council of Land Surveyors</a:t>
            </a:r>
            <a:endParaRPr lang="en-US" cap="none" dirty="0" smtClean="0"/>
          </a:p>
        </p:txBody>
      </p:sp>
      <p:sp>
        <p:nvSpPr>
          <p:cNvPr id="19458" name="Subtitle 2"/>
          <p:cNvSpPr>
            <a:spLocks noGrp="1"/>
          </p:cNvSpPr>
          <p:nvPr>
            <p:ph type="subTitle" idx="1"/>
          </p:nvPr>
        </p:nvSpPr>
        <p:spPr>
          <a:xfrm>
            <a:off x="2362200" y="6049963"/>
            <a:ext cx="6705600" cy="685800"/>
          </a:xfrm>
        </p:spPr>
        <p:txBody>
          <a:bodyPr/>
          <a:lstStyle/>
          <a:p>
            <a:r>
              <a:rPr lang="en-US" dirty="0" smtClean="0"/>
              <a:t>February 28, 2013</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r>
              <a:rPr lang="en-US" smtClean="0"/>
              <a:t>Introduction</a:t>
            </a:r>
          </a:p>
        </p:txBody>
      </p:sp>
      <p:sp>
        <p:nvSpPr>
          <p:cNvPr id="33794" name="Content Placeholder 2"/>
          <p:cNvSpPr>
            <a:spLocks noGrp="1"/>
          </p:cNvSpPr>
          <p:nvPr>
            <p:ph sz="quarter" idx="1"/>
          </p:nvPr>
        </p:nvSpPr>
        <p:spPr>
          <a:xfrm>
            <a:off x="609600" y="1600200"/>
            <a:ext cx="8153400" cy="4495800"/>
          </a:xfrm>
        </p:spPr>
        <p:txBody>
          <a:bodyPr/>
          <a:lstStyle/>
          <a:p>
            <a:r>
              <a:rPr lang="en-US" dirty="0" smtClean="0"/>
              <a:t>Economic downturn dilemma:</a:t>
            </a:r>
          </a:p>
          <a:p>
            <a:pPr lvl="1"/>
            <a:r>
              <a:rPr lang="en-US" dirty="0" smtClean="0"/>
              <a:t>Need work</a:t>
            </a:r>
          </a:p>
          <a:p>
            <a:pPr lvl="1"/>
            <a:r>
              <a:rPr lang="en-US" dirty="0" smtClean="0"/>
              <a:t>Sometimes “forced” to accept a bad contract to get the work.</a:t>
            </a:r>
          </a:p>
          <a:p>
            <a:r>
              <a:rPr lang="en-US" dirty="0" smtClean="0"/>
              <a:t>Long-term and short-term implications with financial </a:t>
            </a:r>
            <a:r>
              <a:rPr lang="en-US" dirty="0" smtClean="0"/>
              <a:t>consequences</a:t>
            </a:r>
          </a:p>
          <a:p>
            <a:r>
              <a:rPr lang="en-US" dirty="0" smtClean="0"/>
              <a:t>Recovery mode – have the bargaining powers shifted?</a:t>
            </a:r>
            <a:endParaRPr lang="en-US" dirty="0" smtClean="0"/>
          </a:p>
          <a:p>
            <a:pPr lvl="1">
              <a:buFont typeface="Wingdings 2" pitchFamily="18" charset="2"/>
              <a:buNone/>
            </a:pPr>
            <a:endParaRPr lang="en-US" dirty="0" smtClean="0"/>
          </a:p>
        </p:txBody>
      </p:sp>
      <p:sp>
        <p:nvSpPr>
          <p:cNvPr id="33795"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33796"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smtClean="0"/>
              <a:t>Contract Issues for Design Professionals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r>
              <a:rPr lang="en-US" smtClean="0"/>
              <a:t>Introduction</a:t>
            </a:r>
          </a:p>
        </p:txBody>
      </p:sp>
      <p:sp>
        <p:nvSpPr>
          <p:cNvPr id="35842" name="Content Placeholder 2"/>
          <p:cNvSpPr>
            <a:spLocks noGrp="1"/>
          </p:cNvSpPr>
          <p:nvPr>
            <p:ph sz="quarter" idx="1"/>
          </p:nvPr>
        </p:nvSpPr>
        <p:spPr>
          <a:xfrm>
            <a:off x="612775" y="1600200"/>
            <a:ext cx="8153400" cy="4495800"/>
          </a:xfrm>
        </p:spPr>
        <p:txBody>
          <a:bodyPr/>
          <a:lstStyle/>
          <a:p>
            <a:r>
              <a:rPr lang="en-US" smtClean="0"/>
              <a:t>Long-term implications:</a:t>
            </a:r>
          </a:p>
          <a:p>
            <a:pPr lvl="1"/>
            <a:r>
              <a:rPr lang="en-US" smtClean="0"/>
              <a:t>Onerous provision or obligations</a:t>
            </a:r>
          </a:p>
          <a:p>
            <a:pPr lvl="1"/>
            <a:r>
              <a:rPr lang="en-US" smtClean="0"/>
              <a:t>Project difficulties</a:t>
            </a:r>
          </a:p>
          <a:p>
            <a:pPr lvl="1"/>
            <a:r>
              <a:rPr lang="en-US" smtClean="0"/>
              <a:t>Exposure to claims</a:t>
            </a:r>
          </a:p>
          <a:p>
            <a:pPr lvl="2"/>
            <a:r>
              <a:rPr lang="en-US" smtClean="0"/>
              <a:t>Deductible and premium exposure</a:t>
            </a:r>
          </a:p>
          <a:p>
            <a:pPr lvl="2"/>
            <a:r>
              <a:rPr lang="en-US" smtClean="0"/>
              <a:t>Stress and inefficiency (lost billable hours)</a:t>
            </a:r>
          </a:p>
          <a:p>
            <a:pPr lvl="2"/>
            <a:r>
              <a:rPr lang="en-US" smtClean="0"/>
              <a:t>Uncovered claims</a:t>
            </a:r>
          </a:p>
          <a:p>
            <a:pPr lvl="1"/>
            <a:r>
              <a:rPr lang="en-US" smtClean="0"/>
              <a:t>Payment risk</a:t>
            </a:r>
          </a:p>
          <a:p>
            <a:pPr lvl="1"/>
            <a:r>
              <a:rPr lang="en-US" smtClean="0"/>
              <a:t>Reputation</a:t>
            </a:r>
          </a:p>
          <a:p>
            <a:pPr lvl="1"/>
            <a:r>
              <a:rPr lang="en-US" smtClean="0"/>
              <a:t>Opportunity cost</a:t>
            </a:r>
          </a:p>
        </p:txBody>
      </p:sp>
      <p:sp>
        <p:nvSpPr>
          <p:cNvPr id="35843"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dirty="0"/>
          </a:p>
        </p:txBody>
      </p:sp>
      <p:sp>
        <p:nvSpPr>
          <p:cNvPr id="35844"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89" name="Title 1"/>
          <p:cNvSpPr>
            <a:spLocks noGrp="1"/>
          </p:cNvSpPr>
          <p:nvPr>
            <p:ph type="title"/>
          </p:nvPr>
        </p:nvSpPr>
        <p:spPr>
          <a:xfrm>
            <a:off x="612775" y="228600"/>
            <a:ext cx="8153400" cy="990600"/>
          </a:xfrm>
        </p:spPr>
        <p:txBody>
          <a:bodyPr/>
          <a:lstStyle/>
          <a:p>
            <a:r>
              <a:rPr lang="en-US" smtClean="0"/>
              <a:t>Introduction</a:t>
            </a:r>
          </a:p>
        </p:txBody>
      </p:sp>
      <p:sp>
        <p:nvSpPr>
          <p:cNvPr id="37890" name="Content Placeholder 2"/>
          <p:cNvSpPr>
            <a:spLocks noGrp="1"/>
          </p:cNvSpPr>
          <p:nvPr>
            <p:ph sz="quarter" idx="1"/>
          </p:nvPr>
        </p:nvSpPr>
        <p:spPr>
          <a:xfrm>
            <a:off x="612775" y="1600200"/>
            <a:ext cx="8153400" cy="4495800"/>
          </a:xfrm>
        </p:spPr>
        <p:txBody>
          <a:bodyPr/>
          <a:lstStyle/>
          <a:p>
            <a:r>
              <a:rPr lang="en-US" smtClean="0"/>
              <a:t>Short-term implications:</a:t>
            </a:r>
          </a:p>
          <a:p>
            <a:pPr lvl="1"/>
            <a:r>
              <a:rPr lang="en-US" smtClean="0"/>
              <a:t>Revenue</a:t>
            </a:r>
          </a:p>
          <a:p>
            <a:pPr lvl="1"/>
            <a:r>
              <a:rPr lang="en-US" smtClean="0"/>
              <a:t>Staying busy</a:t>
            </a:r>
          </a:p>
          <a:p>
            <a:pPr lvl="1"/>
            <a:r>
              <a:rPr lang="en-US" smtClean="0"/>
              <a:t>Early project challenges</a:t>
            </a:r>
          </a:p>
          <a:p>
            <a:pPr lvl="2"/>
            <a:r>
              <a:rPr lang="en-US" smtClean="0"/>
              <a:t>Programming</a:t>
            </a:r>
          </a:p>
          <a:p>
            <a:pPr lvl="2"/>
            <a:r>
              <a:rPr lang="en-US" smtClean="0"/>
              <a:t>Design</a:t>
            </a:r>
          </a:p>
          <a:p>
            <a:pPr lvl="2"/>
            <a:r>
              <a:rPr lang="en-US" smtClean="0"/>
              <a:t>Bidding</a:t>
            </a:r>
          </a:p>
          <a:p>
            <a:pPr lvl="1"/>
            <a:endParaRPr lang="en-US" smtClean="0"/>
          </a:p>
          <a:p>
            <a:pPr lvl="1"/>
            <a:endParaRPr lang="en-US" smtClean="0"/>
          </a:p>
        </p:txBody>
      </p:sp>
      <p:sp>
        <p:nvSpPr>
          <p:cNvPr id="37891"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3789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Title 6"/>
          <p:cNvSpPr>
            <a:spLocks noGrp="1"/>
          </p:cNvSpPr>
          <p:nvPr>
            <p:ph type="title"/>
          </p:nvPr>
        </p:nvSpPr>
        <p:spPr/>
        <p:txBody>
          <a:bodyPr/>
          <a:lstStyle/>
          <a:p>
            <a:r>
              <a:rPr lang="en-US" smtClean="0"/>
              <a:t>Comparison</a:t>
            </a:r>
          </a:p>
        </p:txBody>
      </p:sp>
      <p:sp>
        <p:nvSpPr>
          <p:cNvPr id="39938" name="Content Placeholder 7"/>
          <p:cNvSpPr>
            <a:spLocks noGrp="1"/>
          </p:cNvSpPr>
          <p:nvPr>
            <p:ph sz="quarter" idx="1"/>
          </p:nvPr>
        </p:nvSpPr>
        <p:spPr>
          <a:xfrm>
            <a:off x="609600" y="1589088"/>
            <a:ext cx="3886200" cy="4572000"/>
          </a:xfrm>
        </p:spPr>
        <p:txBody>
          <a:bodyPr/>
          <a:lstStyle/>
          <a:p>
            <a:r>
              <a:rPr lang="en-US" sz="2500" smtClean="0"/>
              <a:t>Long-term implications:</a:t>
            </a:r>
          </a:p>
          <a:p>
            <a:pPr lvl="1"/>
            <a:r>
              <a:rPr lang="en-US" sz="2200" smtClean="0"/>
              <a:t>Onerous provision or obligations</a:t>
            </a:r>
          </a:p>
          <a:p>
            <a:pPr lvl="1"/>
            <a:r>
              <a:rPr lang="en-US" sz="2200" smtClean="0"/>
              <a:t>Project difficulties</a:t>
            </a:r>
          </a:p>
          <a:p>
            <a:pPr lvl="1"/>
            <a:r>
              <a:rPr lang="en-US" sz="2200" smtClean="0"/>
              <a:t>Exposure to claims</a:t>
            </a:r>
          </a:p>
          <a:p>
            <a:pPr lvl="2"/>
            <a:r>
              <a:rPr lang="en-US" sz="1800" smtClean="0"/>
              <a:t>Deductible and premium exposure</a:t>
            </a:r>
          </a:p>
          <a:p>
            <a:pPr lvl="2"/>
            <a:r>
              <a:rPr lang="en-US" sz="1800" smtClean="0"/>
              <a:t>Stress and inefficiency (lost billable hours)</a:t>
            </a:r>
          </a:p>
          <a:p>
            <a:pPr lvl="2"/>
            <a:r>
              <a:rPr lang="en-US" sz="1800" smtClean="0"/>
              <a:t>Uncovered claims</a:t>
            </a:r>
          </a:p>
          <a:p>
            <a:pPr lvl="1"/>
            <a:r>
              <a:rPr lang="en-US" sz="2100" smtClean="0"/>
              <a:t>Payment risk</a:t>
            </a:r>
          </a:p>
          <a:p>
            <a:pPr lvl="1"/>
            <a:r>
              <a:rPr lang="en-US" sz="2200" smtClean="0"/>
              <a:t>Reputation</a:t>
            </a:r>
          </a:p>
          <a:p>
            <a:pPr lvl="1"/>
            <a:r>
              <a:rPr lang="en-US" sz="2200" smtClean="0"/>
              <a:t>Opportunity cost</a:t>
            </a:r>
          </a:p>
          <a:p>
            <a:endParaRPr lang="en-US" smtClean="0"/>
          </a:p>
        </p:txBody>
      </p:sp>
      <p:sp>
        <p:nvSpPr>
          <p:cNvPr id="39939" name="Content Placeholder 8"/>
          <p:cNvSpPr>
            <a:spLocks noGrp="1"/>
          </p:cNvSpPr>
          <p:nvPr>
            <p:ph sz="quarter" idx="2"/>
          </p:nvPr>
        </p:nvSpPr>
        <p:spPr>
          <a:xfrm>
            <a:off x="4845050" y="1589088"/>
            <a:ext cx="3886200" cy="4572000"/>
          </a:xfrm>
        </p:spPr>
        <p:txBody>
          <a:bodyPr/>
          <a:lstStyle/>
          <a:p>
            <a:r>
              <a:rPr lang="en-US" sz="2500" smtClean="0"/>
              <a:t>Short-term implications:</a:t>
            </a:r>
          </a:p>
          <a:p>
            <a:pPr lvl="1"/>
            <a:r>
              <a:rPr lang="en-US" sz="2200" smtClean="0"/>
              <a:t>Revenue</a:t>
            </a:r>
          </a:p>
          <a:p>
            <a:pPr lvl="1"/>
            <a:r>
              <a:rPr lang="en-US" sz="2200" smtClean="0"/>
              <a:t>Staying busy</a:t>
            </a:r>
          </a:p>
          <a:p>
            <a:pPr lvl="1"/>
            <a:r>
              <a:rPr lang="en-US" sz="2200" smtClean="0"/>
              <a:t>Early project challenges</a:t>
            </a:r>
          </a:p>
          <a:p>
            <a:pPr lvl="2"/>
            <a:r>
              <a:rPr lang="en-US" sz="1900" smtClean="0"/>
              <a:t>Programming</a:t>
            </a:r>
          </a:p>
          <a:p>
            <a:pPr lvl="2"/>
            <a:r>
              <a:rPr lang="en-US" sz="1900" smtClean="0"/>
              <a:t>Design</a:t>
            </a:r>
          </a:p>
          <a:p>
            <a:pPr lvl="2"/>
            <a:r>
              <a:rPr lang="en-US" sz="1900" smtClean="0"/>
              <a:t>Bidding</a:t>
            </a:r>
          </a:p>
          <a:p>
            <a:pPr lvl="2">
              <a:buFont typeface="Wingdings" pitchFamily="2" charset="2"/>
              <a:buNone/>
            </a:pPr>
            <a:endParaRPr lang="en-US" sz="1900" smtClean="0"/>
          </a:p>
          <a:p>
            <a:endParaRPr lang="en-US" smtClean="0"/>
          </a:p>
        </p:txBody>
      </p:sp>
      <p:sp>
        <p:nvSpPr>
          <p:cNvPr id="39940"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39942" name="Footer Placeholder 4"/>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12775" y="228600"/>
            <a:ext cx="8153400" cy="990600"/>
          </a:xfrm>
        </p:spPr>
        <p:txBody>
          <a:bodyPr/>
          <a:lstStyle/>
          <a:p>
            <a:pPr eaLnBrk="1" hangingPunct="1"/>
            <a:r>
              <a:rPr lang="en-US" smtClean="0"/>
              <a:t>Today’s Objectives</a:t>
            </a:r>
          </a:p>
        </p:txBody>
      </p:sp>
      <p:sp>
        <p:nvSpPr>
          <p:cNvPr id="41986"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41987"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41989" name="Rectangle 3"/>
          <p:cNvSpPr>
            <a:spLocks noGrp="1" noChangeArrowheads="1"/>
          </p:cNvSpPr>
          <p:nvPr>
            <p:ph sz="quarter" idx="1"/>
          </p:nvPr>
        </p:nvSpPr>
        <p:spPr>
          <a:xfrm>
            <a:off x="612775" y="1600200"/>
            <a:ext cx="8153400" cy="4495800"/>
          </a:xfrm>
        </p:spPr>
        <p:txBody>
          <a:bodyPr/>
          <a:lstStyle/>
          <a:p>
            <a:pPr eaLnBrk="1" hangingPunct="1"/>
            <a:r>
              <a:rPr lang="en-US" dirty="0" smtClean="0"/>
              <a:t>Overview of contract formation and negligence principles</a:t>
            </a:r>
          </a:p>
          <a:p>
            <a:pPr eaLnBrk="1" hangingPunct="1"/>
            <a:r>
              <a:rPr lang="en-US" dirty="0" smtClean="0"/>
              <a:t>Discuss common contracting practices – between engineering firms and their clients.</a:t>
            </a:r>
          </a:p>
          <a:p>
            <a:pPr eaLnBrk="1" hangingPunct="1"/>
            <a:r>
              <a:rPr lang="en-US" dirty="0" smtClean="0"/>
              <a:t>Reference specific contract clauses - that present legal and insurance problems</a:t>
            </a:r>
          </a:p>
          <a:p>
            <a:pPr eaLnBrk="1" hangingPunct="1"/>
            <a:r>
              <a:rPr lang="en-US" dirty="0" smtClean="0"/>
              <a:t>Establish foundation principals - for proper contracting practices</a:t>
            </a:r>
          </a:p>
          <a:p>
            <a:pPr eaLnBrk="1" hangingPunct="1"/>
            <a:r>
              <a:rPr lang="en-US" dirty="0" smtClean="0"/>
              <a:t>Offer solutions - for addressing the problems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Contract Formation and Negligence Principles</a:t>
            </a:r>
            <a:endParaRPr lang="en-US" dirty="0"/>
          </a:p>
        </p:txBody>
      </p:sp>
      <p:sp>
        <p:nvSpPr>
          <p:cNvPr id="7" name="Title 6"/>
          <p:cNvSpPr>
            <a:spLocks noGrp="1"/>
          </p:cNvSpPr>
          <p:nvPr>
            <p:ph type="title"/>
          </p:nvPr>
        </p:nvSpPr>
        <p:spPr/>
        <p:txBody>
          <a:bodyPr/>
          <a:lstStyle/>
          <a:p>
            <a:r>
              <a:rPr lang="en-US" dirty="0" smtClean="0"/>
              <a:t>Overview</a:t>
            </a:r>
            <a:endParaRPr lang="en-US" dirty="0"/>
          </a:p>
        </p:txBody>
      </p:sp>
      <p:sp>
        <p:nvSpPr>
          <p:cNvPr id="4" name="Date Placeholder 3"/>
          <p:cNvSpPr>
            <a:spLocks noGrp="1"/>
          </p:cNvSpPr>
          <p:nvPr>
            <p:ph type="dt" sz="half" idx="10"/>
          </p:nvPr>
        </p:nvSpPr>
        <p:spPr/>
        <p:txBody>
          <a:bodyPr/>
          <a:lstStyle/>
          <a:p>
            <a:pPr>
              <a:defRPr/>
            </a:pPr>
            <a:r>
              <a:rPr lang="en-US" smtClean="0"/>
              <a:t>02/28/2013</a:t>
            </a:r>
            <a:endParaRPr lang="en-US"/>
          </a:p>
        </p:txBody>
      </p:sp>
      <p:sp>
        <p:nvSpPr>
          <p:cNvPr id="5" name="Footer Placeholder 4"/>
          <p:cNvSpPr>
            <a:spLocks noGrp="1"/>
          </p:cNvSpPr>
          <p:nvPr>
            <p:ph type="ftr" sz="quarter" idx="12"/>
          </p:nvPr>
        </p:nvSpPr>
        <p:spPr/>
        <p:txBody>
          <a:bodyPr/>
          <a:lstStyle/>
          <a:p>
            <a:pPr>
              <a:defRPr/>
            </a:pPr>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Contract Formation</a:t>
            </a:r>
            <a:endParaRPr lang="en-US" dirty="0"/>
          </a:p>
        </p:txBody>
      </p:sp>
      <p:sp>
        <p:nvSpPr>
          <p:cNvPr id="8" name="Content Placeholder 7"/>
          <p:cNvSpPr>
            <a:spLocks noGrp="1"/>
          </p:cNvSpPr>
          <p:nvPr>
            <p:ph sz="quarter" idx="1"/>
          </p:nvPr>
        </p:nvSpPr>
        <p:spPr/>
        <p:txBody>
          <a:bodyPr/>
          <a:lstStyle/>
          <a:p>
            <a:r>
              <a:rPr lang="en-US" dirty="0" smtClean="0"/>
              <a:t>Requisite Components:</a:t>
            </a:r>
          </a:p>
          <a:p>
            <a:pPr lvl="1"/>
            <a:r>
              <a:rPr lang="en-US" dirty="0" smtClean="0"/>
              <a:t>An offer</a:t>
            </a:r>
          </a:p>
          <a:p>
            <a:pPr lvl="1"/>
            <a:r>
              <a:rPr lang="en-US" dirty="0" smtClean="0"/>
              <a:t>Acceptance to the offer</a:t>
            </a:r>
          </a:p>
          <a:p>
            <a:pPr lvl="1"/>
            <a:r>
              <a:rPr lang="en-US" dirty="0" smtClean="0"/>
              <a:t>Exchange of consideration (i.e. value)</a:t>
            </a:r>
          </a:p>
          <a:p>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02/28/2013</a:t>
            </a:r>
            <a:endParaRPr lang="en-US"/>
          </a:p>
        </p:txBody>
      </p:sp>
      <p:sp>
        <p:nvSpPr>
          <p:cNvPr id="6" name="Footer Placeholder 5"/>
          <p:cNvSpPr>
            <a:spLocks noGrp="1"/>
          </p:cNvSpPr>
          <p:nvPr>
            <p:ph type="ftr" sz="quarter" idx="11"/>
          </p:nvPr>
        </p:nvSpPr>
        <p:spPr/>
        <p:txBody>
          <a:bodyPr/>
          <a:lstStyle/>
          <a:p>
            <a:pPr>
              <a:defRPr/>
            </a:pPr>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Contract Formation</a:t>
            </a:r>
            <a:endParaRPr lang="en-US" dirty="0"/>
          </a:p>
        </p:txBody>
      </p:sp>
      <p:sp>
        <p:nvSpPr>
          <p:cNvPr id="8" name="Content Placeholder 7"/>
          <p:cNvSpPr>
            <a:spLocks noGrp="1"/>
          </p:cNvSpPr>
          <p:nvPr>
            <p:ph sz="quarter" idx="1"/>
          </p:nvPr>
        </p:nvSpPr>
        <p:spPr/>
        <p:txBody>
          <a:bodyPr/>
          <a:lstStyle/>
          <a:p>
            <a:r>
              <a:rPr lang="en-US" dirty="0" smtClean="0"/>
              <a:t>Other aspects:</a:t>
            </a:r>
          </a:p>
          <a:p>
            <a:pPr lvl="1"/>
            <a:r>
              <a:rPr lang="en-US" dirty="0" smtClean="0"/>
              <a:t>Contracts can be formed orally or in writing, through one or multiple documents</a:t>
            </a:r>
          </a:p>
          <a:p>
            <a:pPr lvl="1"/>
            <a:r>
              <a:rPr lang="en-US" dirty="0" smtClean="0"/>
              <a:t>Acceptance does not require a signature</a:t>
            </a:r>
          </a:p>
          <a:p>
            <a:pPr lvl="2"/>
            <a:r>
              <a:rPr lang="en-US" dirty="0" smtClean="0"/>
              <a:t>May accept an offer through words or actions</a:t>
            </a:r>
          </a:p>
          <a:p>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02/28/2013</a:t>
            </a:r>
            <a:endParaRPr lang="en-US"/>
          </a:p>
        </p:txBody>
      </p:sp>
      <p:sp>
        <p:nvSpPr>
          <p:cNvPr id="6" name="Footer Placeholder 5"/>
          <p:cNvSpPr>
            <a:spLocks noGrp="1"/>
          </p:cNvSpPr>
          <p:nvPr>
            <p:ph type="ftr" sz="quarter" idx="11"/>
          </p:nvPr>
        </p:nvSpPr>
        <p:spPr/>
        <p:txBody>
          <a:bodyPr/>
          <a:lstStyle/>
          <a:p>
            <a:pPr>
              <a:defRPr/>
            </a:pPr>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Negligence</a:t>
            </a:r>
            <a:endParaRPr lang="en-US" dirty="0"/>
          </a:p>
        </p:txBody>
      </p:sp>
      <p:sp>
        <p:nvSpPr>
          <p:cNvPr id="3" name="Content Placeholder 2"/>
          <p:cNvSpPr>
            <a:spLocks noGrp="1"/>
          </p:cNvSpPr>
          <p:nvPr>
            <p:ph sz="quarter" idx="1"/>
          </p:nvPr>
        </p:nvSpPr>
        <p:spPr/>
        <p:txBody>
          <a:bodyPr/>
          <a:lstStyle/>
          <a:p>
            <a:r>
              <a:rPr lang="en-US" dirty="0" smtClean="0"/>
              <a:t>Professional Liability (aka malpractice) is generally based on negligence.</a:t>
            </a:r>
          </a:p>
          <a:p>
            <a:r>
              <a:rPr lang="en-US" dirty="0" smtClean="0"/>
              <a:t>A finding of negligence requires:</a:t>
            </a:r>
          </a:p>
          <a:p>
            <a:pPr lvl="1"/>
            <a:r>
              <a:rPr lang="en-US" dirty="0" smtClean="0"/>
              <a:t>A duty owed</a:t>
            </a:r>
          </a:p>
          <a:p>
            <a:pPr lvl="1"/>
            <a:r>
              <a:rPr lang="en-US" dirty="0" smtClean="0"/>
              <a:t>Breach of that duty</a:t>
            </a:r>
          </a:p>
          <a:p>
            <a:pPr lvl="1"/>
            <a:r>
              <a:rPr lang="en-US" dirty="0" smtClean="0"/>
              <a:t>Damages caused by the breach</a:t>
            </a:r>
          </a:p>
        </p:txBody>
      </p:sp>
      <p:sp>
        <p:nvSpPr>
          <p:cNvPr id="4" name="Date Placeholder 3"/>
          <p:cNvSpPr>
            <a:spLocks noGrp="1"/>
          </p:cNvSpPr>
          <p:nvPr>
            <p:ph type="dt" sz="half" idx="10"/>
          </p:nvPr>
        </p:nvSpPr>
        <p:spPr/>
        <p:txBody>
          <a:bodyPr/>
          <a:lstStyle/>
          <a:p>
            <a:pPr>
              <a:defRPr/>
            </a:pPr>
            <a:r>
              <a:rPr lang="en-US" smtClean="0"/>
              <a:t>02/28/2013</a:t>
            </a:r>
            <a:endParaRPr lang="en-US"/>
          </a:p>
        </p:txBody>
      </p:sp>
      <p:sp>
        <p:nvSpPr>
          <p:cNvPr id="5" name="Footer Placeholder 4"/>
          <p:cNvSpPr>
            <a:spLocks noGrp="1"/>
          </p:cNvSpPr>
          <p:nvPr>
            <p:ph type="ftr" sz="quarter" idx="11"/>
          </p:nvPr>
        </p:nvSpPr>
        <p:spPr/>
        <p:txBody>
          <a:bodyPr/>
          <a:lstStyle/>
          <a:p>
            <a:pPr>
              <a:defRPr/>
            </a:pPr>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Negligence</a:t>
            </a:r>
            <a:endParaRPr lang="en-US" dirty="0"/>
          </a:p>
        </p:txBody>
      </p:sp>
      <p:sp>
        <p:nvSpPr>
          <p:cNvPr id="3" name="Content Placeholder 2"/>
          <p:cNvSpPr>
            <a:spLocks noGrp="1"/>
          </p:cNvSpPr>
          <p:nvPr>
            <p:ph sz="quarter" idx="1"/>
          </p:nvPr>
        </p:nvSpPr>
        <p:spPr/>
        <p:txBody>
          <a:bodyPr/>
          <a:lstStyle/>
          <a:p>
            <a:r>
              <a:rPr lang="en-US" dirty="0" smtClean="0"/>
              <a:t>The duty of a professional in performing services is also known as the standard of care</a:t>
            </a:r>
          </a:p>
          <a:p>
            <a:r>
              <a:rPr lang="en-US" dirty="0" smtClean="0"/>
              <a:t>A professional may make an error in judgment or a mistake or may disagree with other professionals without failing to follow the standard of care.</a:t>
            </a:r>
          </a:p>
          <a:p>
            <a:pPr lvl="1"/>
            <a:r>
              <a:rPr lang="en-US" dirty="0" smtClean="0"/>
              <a:t>More to come on the standard of care…</a:t>
            </a:r>
          </a:p>
          <a:p>
            <a:endParaRPr lang="en-US" dirty="0"/>
          </a:p>
        </p:txBody>
      </p:sp>
      <p:sp>
        <p:nvSpPr>
          <p:cNvPr id="4" name="Date Placeholder 3"/>
          <p:cNvSpPr>
            <a:spLocks noGrp="1"/>
          </p:cNvSpPr>
          <p:nvPr>
            <p:ph type="dt" sz="half" idx="10"/>
          </p:nvPr>
        </p:nvSpPr>
        <p:spPr/>
        <p:txBody>
          <a:bodyPr/>
          <a:lstStyle/>
          <a:p>
            <a:pPr>
              <a:defRPr/>
            </a:pPr>
            <a:r>
              <a:rPr lang="en-US" smtClean="0"/>
              <a:t>02/28/2013</a:t>
            </a:r>
            <a:endParaRPr lang="en-US"/>
          </a:p>
        </p:txBody>
      </p:sp>
      <p:sp>
        <p:nvSpPr>
          <p:cNvPr id="5" name="Footer Placeholder 4"/>
          <p:cNvSpPr>
            <a:spLocks noGrp="1"/>
          </p:cNvSpPr>
          <p:nvPr>
            <p:ph type="ftr" sz="quarter" idx="11"/>
          </p:nvPr>
        </p:nvSpPr>
        <p:spPr/>
        <p:txBody>
          <a:bodyPr/>
          <a:lstStyle/>
          <a:p>
            <a:pPr>
              <a:defRPr/>
            </a:pPr>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subTitle" idx="1"/>
          </p:nvPr>
        </p:nvSpPr>
        <p:spPr>
          <a:xfrm>
            <a:off x="685800" y="744538"/>
            <a:ext cx="7848600" cy="5275262"/>
          </a:xfrm>
        </p:spPr>
        <p:txBody>
          <a:bodyPr/>
          <a:lstStyle/>
          <a:p>
            <a:pPr eaLnBrk="1" hangingPunct="1"/>
            <a:r>
              <a:rPr lang="en-US" smtClean="0"/>
              <a:t>	"The longer I live, the more I realize the impact of attitude on life… The remarkable thing is we have a choice every day regarding the attitude we will embrace for that day. We cannot change the inevitable. The only thing we can do is play on the one string we have, and that is our attitude ... I am convinced that life is 10% what happens to me, and 90% how I react to it. And so it is with you ... we are in charge of our attitudes."</a:t>
            </a:r>
          </a:p>
          <a:p>
            <a:pPr eaLnBrk="1" hangingPunct="1"/>
            <a:r>
              <a:rPr lang="en-US" smtClean="0"/>
              <a:t>		</a:t>
            </a:r>
          </a:p>
          <a:p>
            <a:pPr eaLnBrk="1" hangingPunct="1"/>
            <a:r>
              <a:rPr lang="en-US" smtClean="0"/>
              <a:t>		-Charles Swindoll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dirty="0"/>
          </a:p>
        </p:txBody>
      </p:sp>
      <p:sp>
        <p:nvSpPr>
          <p:cNvPr id="7" name="Title 6"/>
          <p:cNvSpPr>
            <a:spLocks noGrp="1"/>
          </p:cNvSpPr>
          <p:nvPr>
            <p:ph type="title"/>
          </p:nvPr>
        </p:nvSpPr>
        <p:spPr/>
        <p:txBody>
          <a:bodyPr/>
          <a:lstStyle/>
          <a:p>
            <a:r>
              <a:rPr lang="en-US" dirty="0" smtClean="0"/>
              <a:t>Common Contract Problems</a:t>
            </a:r>
            <a:endParaRPr lang="en-US" dirty="0"/>
          </a:p>
        </p:txBody>
      </p:sp>
      <p:sp>
        <p:nvSpPr>
          <p:cNvPr id="4" name="Date Placeholder 3"/>
          <p:cNvSpPr>
            <a:spLocks noGrp="1"/>
          </p:cNvSpPr>
          <p:nvPr>
            <p:ph type="dt" sz="half" idx="10"/>
          </p:nvPr>
        </p:nvSpPr>
        <p:spPr/>
        <p:txBody>
          <a:bodyPr/>
          <a:lstStyle/>
          <a:p>
            <a:pPr>
              <a:defRPr/>
            </a:pPr>
            <a:r>
              <a:rPr lang="en-US" smtClean="0"/>
              <a:t>02/28/2013</a:t>
            </a:r>
            <a:endParaRPr lang="en-US"/>
          </a:p>
        </p:txBody>
      </p:sp>
      <p:sp>
        <p:nvSpPr>
          <p:cNvPr id="5" name="Footer Placeholder 4"/>
          <p:cNvSpPr>
            <a:spLocks noGrp="1"/>
          </p:cNvSpPr>
          <p:nvPr>
            <p:ph type="ftr" sz="quarter" idx="12"/>
          </p:nvPr>
        </p:nvSpPr>
        <p:spPr/>
        <p:txBody>
          <a:bodyPr/>
          <a:lstStyle/>
          <a:p>
            <a:pPr>
              <a:defRPr/>
            </a:pPr>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z="4000" smtClean="0"/>
              <a:t>Riddling Common Contract Problems</a:t>
            </a:r>
          </a:p>
        </p:txBody>
      </p:sp>
      <p:sp>
        <p:nvSpPr>
          <p:cNvPr id="293891" name="Rectangle 3"/>
          <p:cNvSpPr>
            <a:spLocks noGrp="1" noChangeArrowheads="1"/>
          </p:cNvSpPr>
          <p:nvPr>
            <p:ph sz="quarter" idx="1"/>
          </p:nvPr>
        </p:nvSpPr>
        <p:spPr>
          <a:xfrm>
            <a:off x="609600" y="1589088"/>
            <a:ext cx="3886200" cy="4572000"/>
          </a:xfrm>
        </p:spPr>
        <p:txBody>
          <a:bodyPr/>
          <a:lstStyle/>
          <a:p>
            <a:pPr eaLnBrk="1" hangingPunct="1"/>
            <a:r>
              <a:rPr lang="en-US" smtClean="0"/>
              <a:t>Billing and Payment</a:t>
            </a:r>
          </a:p>
          <a:p>
            <a:pPr eaLnBrk="1" hangingPunct="1"/>
            <a:r>
              <a:rPr lang="en-US" smtClean="0"/>
              <a:t>Scope of Service</a:t>
            </a:r>
          </a:p>
          <a:p>
            <a:pPr eaLnBrk="1" hangingPunct="1"/>
            <a:r>
              <a:rPr lang="en-US" smtClean="0"/>
              <a:t>Standard of Care</a:t>
            </a:r>
          </a:p>
          <a:p>
            <a:pPr eaLnBrk="1" hangingPunct="1"/>
            <a:r>
              <a:rPr lang="en-US" smtClean="0"/>
              <a:t>Warranty, Guarantee, and Certification</a:t>
            </a:r>
          </a:p>
          <a:p>
            <a:pPr eaLnBrk="1" hangingPunct="1"/>
            <a:endParaRPr lang="en-US" smtClean="0"/>
          </a:p>
        </p:txBody>
      </p:sp>
      <p:sp>
        <p:nvSpPr>
          <p:cNvPr id="293892" name="Rectangle 4"/>
          <p:cNvSpPr>
            <a:spLocks noGrp="1" noChangeArrowheads="1"/>
          </p:cNvSpPr>
          <p:nvPr>
            <p:ph sz="quarter" idx="2"/>
          </p:nvPr>
        </p:nvSpPr>
        <p:spPr>
          <a:xfrm>
            <a:off x="4845050" y="1589088"/>
            <a:ext cx="3886200" cy="4572000"/>
          </a:xfrm>
        </p:spPr>
        <p:txBody>
          <a:bodyPr/>
          <a:lstStyle/>
          <a:p>
            <a:pPr eaLnBrk="1" hangingPunct="1"/>
            <a:r>
              <a:rPr lang="en-US" smtClean="0"/>
              <a:t>Indemnification</a:t>
            </a:r>
          </a:p>
          <a:p>
            <a:pPr eaLnBrk="1" hangingPunct="1"/>
            <a:r>
              <a:rPr lang="en-US" smtClean="0"/>
              <a:t>Insurance Requirements</a:t>
            </a:r>
          </a:p>
          <a:p>
            <a:pPr eaLnBrk="1" hangingPunct="1"/>
            <a:r>
              <a:rPr lang="en-US" smtClean="0"/>
              <a:t>Time and Delays</a:t>
            </a:r>
          </a:p>
          <a:p>
            <a:pPr eaLnBrk="1" hangingPunct="1"/>
            <a:r>
              <a:rPr lang="en-US" smtClean="0"/>
              <a:t>Inspection and Supervision</a:t>
            </a:r>
          </a:p>
        </p:txBody>
      </p:sp>
      <p:sp>
        <p:nvSpPr>
          <p:cNvPr id="44036" name="Date Placeholder 5"/>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44038" name="Footer Placeholder 6"/>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Effect transition="in" filter="box(in)">
                                      <p:cBhvr>
                                        <p:cTn id="7" dur="500"/>
                                        <p:tgtEl>
                                          <p:spTgt spid="293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3891">
                                            <p:txEl>
                                              <p:pRg st="1" end="1"/>
                                            </p:txEl>
                                          </p:spTgt>
                                        </p:tgtEl>
                                        <p:attrNameLst>
                                          <p:attrName>style.visibility</p:attrName>
                                        </p:attrNameLst>
                                      </p:cBhvr>
                                      <p:to>
                                        <p:strVal val="visible"/>
                                      </p:to>
                                    </p:set>
                                    <p:animEffect transition="in" filter="box(in)">
                                      <p:cBhvr>
                                        <p:cTn id="12" dur="500"/>
                                        <p:tgtEl>
                                          <p:spTgt spid="293891">
                                            <p:txEl>
                                              <p:pRg st="1" end="1"/>
                                            </p:txEl>
                                          </p:spTgt>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293891">
                                            <p:txEl>
                                              <p:pRg st="2" end="2"/>
                                            </p:txEl>
                                          </p:spTgt>
                                        </p:tgtEl>
                                        <p:attrNameLst>
                                          <p:attrName>style.visibility</p:attrName>
                                        </p:attrNameLst>
                                      </p:cBhvr>
                                      <p:to>
                                        <p:strVal val="visible"/>
                                      </p:to>
                                    </p:set>
                                    <p:animEffect transition="in" filter="box(in)">
                                      <p:cBhvr>
                                        <p:cTn id="16" dur="500"/>
                                        <p:tgtEl>
                                          <p:spTgt spid="293891">
                                            <p:txEl>
                                              <p:pRg st="2" end="2"/>
                                            </p:txEl>
                                          </p:spTgt>
                                        </p:tgtEl>
                                      </p:cBhvr>
                                    </p:animEffect>
                                  </p:childTnLst>
                                </p:cTn>
                              </p:par>
                            </p:childTnLst>
                          </p:cTn>
                        </p:par>
                        <p:par>
                          <p:cTn id="17" fill="hold">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293891">
                                            <p:txEl>
                                              <p:pRg st="3" end="3"/>
                                            </p:txEl>
                                          </p:spTgt>
                                        </p:tgtEl>
                                        <p:attrNameLst>
                                          <p:attrName>style.visibility</p:attrName>
                                        </p:attrNameLst>
                                      </p:cBhvr>
                                      <p:to>
                                        <p:strVal val="visible"/>
                                      </p:to>
                                    </p:set>
                                    <p:animEffect transition="in" filter="box(in)">
                                      <p:cBhvr>
                                        <p:cTn id="20" dur="500"/>
                                        <p:tgtEl>
                                          <p:spTgt spid="29389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93892">
                                            <p:txEl>
                                              <p:pRg st="0" end="0"/>
                                            </p:txEl>
                                          </p:spTgt>
                                        </p:tgtEl>
                                        <p:attrNameLst>
                                          <p:attrName>style.visibility</p:attrName>
                                        </p:attrNameLst>
                                      </p:cBhvr>
                                      <p:to>
                                        <p:strVal val="visible"/>
                                      </p:to>
                                    </p:set>
                                    <p:animEffect transition="in" filter="box(in)">
                                      <p:cBhvr>
                                        <p:cTn id="25" dur="500"/>
                                        <p:tgtEl>
                                          <p:spTgt spid="29389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93892">
                                            <p:txEl>
                                              <p:pRg st="1" end="1"/>
                                            </p:txEl>
                                          </p:spTgt>
                                        </p:tgtEl>
                                        <p:attrNameLst>
                                          <p:attrName>style.visibility</p:attrName>
                                        </p:attrNameLst>
                                      </p:cBhvr>
                                      <p:to>
                                        <p:strVal val="visible"/>
                                      </p:to>
                                    </p:set>
                                    <p:animEffect transition="in" filter="box(in)">
                                      <p:cBhvr>
                                        <p:cTn id="30" dur="500"/>
                                        <p:tgtEl>
                                          <p:spTgt spid="29389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93892">
                                            <p:txEl>
                                              <p:pRg st="2" end="2"/>
                                            </p:txEl>
                                          </p:spTgt>
                                        </p:tgtEl>
                                        <p:attrNameLst>
                                          <p:attrName>style.visibility</p:attrName>
                                        </p:attrNameLst>
                                      </p:cBhvr>
                                      <p:to>
                                        <p:strVal val="visible"/>
                                      </p:to>
                                    </p:set>
                                    <p:animEffect transition="in" filter="box(in)">
                                      <p:cBhvr>
                                        <p:cTn id="35" dur="500"/>
                                        <p:tgtEl>
                                          <p:spTgt spid="293892">
                                            <p:txEl>
                                              <p:pRg st="2" end="2"/>
                                            </p:txEl>
                                          </p:spTgt>
                                        </p:tgtEl>
                                      </p:cBhvr>
                                    </p:animEffect>
                                  </p:childTnLst>
                                </p:cTn>
                              </p:par>
                            </p:childTnLst>
                          </p:cTn>
                        </p:par>
                        <p:par>
                          <p:cTn id="36" fill="hold">
                            <p:stCondLst>
                              <p:cond delay="500"/>
                            </p:stCondLst>
                            <p:childTnLst>
                              <p:par>
                                <p:cTn id="37" presetID="4" presetClass="entr" presetSubtype="16" fill="hold" grpId="0" nodeType="afterEffect">
                                  <p:stCondLst>
                                    <p:cond delay="0"/>
                                  </p:stCondLst>
                                  <p:childTnLst>
                                    <p:set>
                                      <p:cBhvr>
                                        <p:cTn id="38" dur="1" fill="hold">
                                          <p:stCondLst>
                                            <p:cond delay="0"/>
                                          </p:stCondLst>
                                        </p:cTn>
                                        <p:tgtEl>
                                          <p:spTgt spid="293892">
                                            <p:txEl>
                                              <p:pRg st="3" end="3"/>
                                            </p:txEl>
                                          </p:spTgt>
                                        </p:tgtEl>
                                        <p:attrNameLst>
                                          <p:attrName>style.visibility</p:attrName>
                                        </p:attrNameLst>
                                      </p:cBhvr>
                                      <p:to>
                                        <p:strVal val="visible"/>
                                      </p:to>
                                    </p:set>
                                    <p:animEffect transition="in" filter="box(in)">
                                      <p:cBhvr>
                                        <p:cTn id="39" dur="500"/>
                                        <p:tgtEl>
                                          <p:spTgt spid="2938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p:bldP spid="29389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
          <p:cNvSpPr>
            <a:spLocks noGrp="1"/>
          </p:cNvSpPr>
          <p:nvPr>
            <p:ph type="body" idx="1"/>
          </p:nvPr>
        </p:nvSpPr>
        <p:spPr/>
        <p:txBody>
          <a:bodyPr/>
          <a:lstStyle/>
          <a:p>
            <a:endParaRPr lang="en-US" smtClean="0"/>
          </a:p>
        </p:txBody>
      </p:sp>
      <p:sp>
        <p:nvSpPr>
          <p:cNvPr id="46082" name="Title 2"/>
          <p:cNvSpPr>
            <a:spLocks noGrp="1"/>
          </p:cNvSpPr>
          <p:nvPr>
            <p:ph type="title"/>
          </p:nvPr>
        </p:nvSpPr>
        <p:spPr/>
        <p:txBody>
          <a:bodyPr/>
          <a:lstStyle/>
          <a:p>
            <a:r>
              <a:rPr lang="en-US" smtClean="0"/>
              <a:t>Billing and Payment</a:t>
            </a:r>
          </a:p>
        </p:txBody>
      </p:sp>
      <p:sp>
        <p:nvSpPr>
          <p:cNvPr id="46083"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46085" name="Footer Placeholder 5"/>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12775" y="228600"/>
            <a:ext cx="8153400" cy="990600"/>
          </a:xfrm>
        </p:spPr>
        <p:txBody>
          <a:bodyPr/>
          <a:lstStyle/>
          <a:p>
            <a:r>
              <a:rPr lang="en-US" smtClean="0"/>
              <a:t>Billing and Payment</a:t>
            </a:r>
          </a:p>
        </p:txBody>
      </p:sp>
      <p:sp>
        <p:nvSpPr>
          <p:cNvPr id="48130" name="Content Placeholder 2"/>
          <p:cNvSpPr>
            <a:spLocks noGrp="1"/>
          </p:cNvSpPr>
          <p:nvPr>
            <p:ph sz="quarter" idx="1"/>
          </p:nvPr>
        </p:nvSpPr>
        <p:spPr>
          <a:xfrm>
            <a:off x="612775" y="1600200"/>
            <a:ext cx="8153400" cy="4495800"/>
          </a:xfrm>
        </p:spPr>
        <p:txBody>
          <a:bodyPr/>
          <a:lstStyle/>
          <a:p>
            <a:r>
              <a:rPr lang="en-US" u="sng" smtClean="0"/>
              <a:t>General rule</a:t>
            </a:r>
            <a:r>
              <a:rPr lang="en-US" smtClean="0"/>
              <a:t>: If you sue for fees, you will be counter sued for professional negligence</a:t>
            </a:r>
          </a:p>
          <a:p>
            <a:r>
              <a:rPr lang="en-US" u="sng" smtClean="0"/>
              <a:t>Secondary rule</a:t>
            </a:r>
            <a:r>
              <a:rPr lang="en-US" smtClean="0"/>
              <a:t>: If the project is over budget, the cost of change orders will be deducted from your final fee</a:t>
            </a:r>
          </a:p>
          <a:p>
            <a:r>
              <a:rPr lang="en-US" u="sng" smtClean="0"/>
              <a:t>Tertiary rule</a:t>
            </a:r>
            <a:r>
              <a:rPr lang="en-US" smtClean="0"/>
              <a:t>:  If other team members aren’t paid, then you may not get paid</a:t>
            </a:r>
          </a:p>
          <a:p>
            <a:endParaRPr lang="en-US" smtClean="0"/>
          </a:p>
        </p:txBody>
      </p:sp>
      <p:sp>
        <p:nvSpPr>
          <p:cNvPr id="48131"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4813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title"/>
          </p:nvPr>
        </p:nvSpPr>
        <p:spPr>
          <a:xfrm>
            <a:off x="612775" y="228600"/>
            <a:ext cx="8153400" cy="990600"/>
          </a:xfrm>
        </p:spPr>
        <p:txBody>
          <a:bodyPr/>
          <a:lstStyle/>
          <a:p>
            <a:pPr eaLnBrk="1" hangingPunct="1"/>
            <a:r>
              <a:rPr lang="en-US" dirty="0" smtClean="0"/>
              <a:t>Billing and Payment</a:t>
            </a:r>
          </a:p>
        </p:txBody>
      </p:sp>
      <p:sp>
        <p:nvSpPr>
          <p:cNvPr id="50178"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50179"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219138" name="Rectangle 2"/>
          <p:cNvSpPr>
            <a:spLocks noGrp="1" noChangeArrowheads="1"/>
          </p:cNvSpPr>
          <p:nvPr>
            <p:ph sz="quarter" idx="1"/>
          </p:nvPr>
        </p:nvSpPr>
        <p:spPr>
          <a:xfrm>
            <a:off x="612775" y="1600200"/>
            <a:ext cx="8153400" cy="4495800"/>
          </a:xfrm>
        </p:spPr>
        <p:txBody>
          <a:bodyPr/>
          <a:lstStyle/>
          <a:p>
            <a:pPr eaLnBrk="1" hangingPunct="1">
              <a:lnSpc>
                <a:spcPct val="90000"/>
              </a:lnSpc>
            </a:pPr>
            <a:r>
              <a:rPr lang="en-US" dirty="0" smtClean="0"/>
              <a:t>Consider the following:</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What do you do about this?</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buFont typeface="Wingdings" pitchFamily="2" charset="2"/>
              <a:buNone/>
            </a:pPr>
            <a:endParaRPr lang="en-US" dirty="0" smtClean="0"/>
          </a:p>
        </p:txBody>
      </p:sp>
      <p:sp>
        <p:nvSpPr>
          <p:cNvPr id="219141" name="Text Box 5"/>
          <p:cNvSpPr txBox="1">
            <a:spLocks noChangeArrowheads="1"/>
          </p:cNvSpPr>
          <p:nvPr/>
        </p:nvSpPr>
        <p:spPr bwMode="auto">
          <a:xfrm>
            <a:off x="1676400" y="2209800"/>
            <a:ext cx="5486400" cy="3046413"/>
          </a:xfrm>
          <a:prstGeom prst="rect">
            <a:avLst/>
          </a:prstGeom>
          <a:noFill/>
          <a:ln w="9525">
            <a:solidFill>
              <a:schemeClr val="tx1"/>
            </a:solidFill>
            <a:miter lim="800000"/>
            <a:headEnd/>
            <a:tailEnd/>
          </a:ln>
        </p:spPr>
        <p:txBody>
          <a:bodyPr lIns="91432" tIns="45716" rIns="91432" bIns="45716">
            <a:spAutoFit/>
          </a:bodyPr>
          <a:lstStyle/>
          <a:p>
            <a:pPr>
              <a:spcBef>
                <a:spcPct val="50000"/>
              </a:spcBef>
            </a:pPr>
            <a:r>
              <a:rPr lang="en-US" sz="2400"/>
              <a:t>…Engineer acknowledges that Engineer is relying on the financial ability of Owner and not Architect for payment.  As a condition precedent to Engineer receiving any payment under this Agreement, Architect must have first received from the Owner the corresponding payment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219141"/>
                                        </p:tgtEl>
                                        <p:attrNameLst>
                                          <p:attrName>style.visibility</p:attrName>
                                        </p:attrNameLst>
                                      </p:cBhvr>
                                      <p:to>
                                        <p:strVal val="visible"/>
                                      </p:to>
                                    </p:set>
                                    <p:anim calcmode="lin" valueType="num">
                                      <p:cBhvr additive="base">
                                        <p:cTn id="11" dur="500" fill="hold"/>
                                        <p:tgtEl>
                                          <p:spTgt spid="219141"/>
                                        </p:tgtEl>
                                        <p:attrNameLst>
                                          <p:attrName>ppt_x</p:attrName>
                                        </p:attrNameLst>
                                      </p:cBhvr>
                                      <p:tavLst>
                                        <p:tav tm="0">
                                          <p:val>
                                            <p:strVal val="0-#ppt_w/2"/>
                                          </p:val>
                                        </p:tav>
                                        <p:tav tm="100000">
                                          <p:val>
                                            <p:strVal val="#ppt_x"/>
                                          </p:val>
                                        </p:tav>
                                      </p:tavLst>
                                    </p:anim>
                                    <p:anim calcmode="lin" valueType="num">
                                      <p:cBhvr additive="base">
                                        <p:cTn id="12" dur="500" fill="hold"/>
                                        <p:tgtEl>
                                          <p:spTgt spid="219141"/>
                                        </p:tgtEl>
                                        <p:attrNameLst>
                                          <p:attrName>ppt_y</p:attrName>
                                        </p:attrNameLst>
                                      </p:cBhvr>
                                      <p:tavLst>
                                        <p:tav tm="0">
                                          <p:val>
                                            <p:strVal val="0-#ppt_h/2"/>
                                          </p:val>
                                        </p:tav>
                                        <p:tav tm="100000">
                                          <p:val>
                                            <p:strVal val="#ppt_y"/>
                                          </p:val>
                                        </p:tav>
                                      </p:tavLst>
                                    </p:anim>
                                  </p:childTnLst>
                                </p:cTn>
                              </p:par>
                              <p:par>
                                <p:cTn id="13" presetID="3" presetClass="entr" presetSubtype="10" fill="hold" grpId="0" nodeType="withEffect">
                                  <p:stCondLst>
                                    <p:cond delay="0"/>
                                  </p:stCondLst>
                                  <p:childTnLst>
                                    <p:set>
                                      <p:cBhvr>
                                        <p:cTn id="14" dur="1" fill="hold">
                                          <p:stCondLst>
                                            <p:cond delay="0"/>
                                          </p:stCondLst>
                                        </p:cTn>
                                        <p:tgtEl>
                                          <p:spTgt spid="219138">
                                            <p:txEl>
                                              <p:pRg st="8" end="8"/>
                                            </p:txEl>
                                          </p:spTgt>
                                        </p:tgtEl>
                                        <p:attrNameLst>
                                          <p:attrName>style.visibility</p:attrName>
                                        </p:attrNameLst>
                                      </p:cBhvr>
                                      <p:to>
                                        <p:strVal val="visible"/>
                                      </p:to>
                                    </p:set>
                                    <p:animEffect transition="in" filter="blinds(horizontal)">
                                      <p:cBhvr>
                                        <p:cTn id="15" dur="500"/>
                                        <p:tgtEl>
                                          <p:spTgt spid="2191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build="p"/>
      <p:bldP spid="2191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12775" y="228600"/>
            <a:ext cx="8153400" cy="990600"/>
          </a:xfrm>
        </p:spPr>
        <p:txBody>
          <a:bodyPr/>
          <a:lstStyle/>
          <a:p>
            <a:r>
              <a:rPr lang="en-US" smtClean="0"/>
              <a:t>Billing and Payment</a:t>
            </a:r>
          </a:p>
        </p:txBody>
      </p:sp>
      <p:sp>
        <p:nvSpPr>
          <p:cNvPr id="52226" name="Content Placeholder 2"/>
          <p:cNvSpPr>
            <a:spLocks noGrp="1"/>
          </p:cNvSpPr>
          <p:nvPr>
            <p:ph sz="quarter" idx="1"/>
          </p:nvPr>
        </p:nvSpPr>
        <p:spPr>
          <a:xfrm>
            <a:off x="612775" y="1600200"/>
            <a:ext cx="8153400" cy="4495800"/>
          </a:xfrm>
        </p:spPr>
        <p:txBody>
          <a:bodyPr/>
          <a:lstStyle/>
          <a:p>
            <a:r>
              <a:rPr lang="en-US" smtClean="0"/>
              <a:t>What about liens?</a:t>
            </a:r>
          </a:p>
          <a:p>
            <a:r>
              <a:rPr lang="en-US" smtClean="0"/>
              <a:t>From Utah Code section 38-1-3 regarding who is entitled to a mechanic’s lien:</a:t>
            </a:r>
          </a:p>
          <a:p>
            <a:pPr lvl="1"/>
            <a:r>
              <a:rPr lang="en-US" smtClean="0"/>
              <a:t>“[E]ngineers . . . who have furnished designs, plats, plans, maps, specifications, drawings, estimates of cost, surveys or superintendence, or who have rendered other like professional service . . .shall have a lien upon the property upon or concerning which they have rendered service . . . .”</a:t>
            </a:r>
          </a:p>
          <a:p>
            <a:endParaRPr lang="en-US" smtClean="0"/>
          </a:p>
        </p:txBody>
      </p:sp>
      <p:sp>
        <p:nvSpPr>
          <p:cNvPr id="52227"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52228"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1"/>
          <p:cNvSpPr>
            <a:spLocks noGrp="1"/>
          </p:cNvSpPr>
          <p:nvPr>
            <p:ph type="body" idx="1"/>
          </p:nvPr>
        </p:nvSpPr>
        <p:spPr/>
        <p:txBody>
          <a:bodyPr/>
          <a:lstStyle/>
          <a:p>
            <a:endParaRPr lang="en-US" smtClean="0"/>
          </a:p>
        </p:txBody>
      </p:sp>
      <p:sp>
        <p:nvSpPr>
          <p:cNvPr id="54274" name="Title 2"/>
          <p:cNvSpPr>
            <a:spLocks noGrp="1"/>
          </p:cNvSpPr>
          <p:nvPr>
            <p:ph type="title"/>
          </p:nvPr>
        </p:nvSpPr>
        <p:spPr/>
        <p:txBody>
          <a:bodyPr/>
          <a:lstStyle/>
          <a:p>
            <a:r>
              <a:rPr lang="en-US" smtClean="0"/>
              <a:t>Scope of Services</a:t>
            </a:r>
          </a:p>
        </p:txBody>
      </p:sp>
      <p:sp>
        <p:nvSpPr>
          <p:cNvPr id="54275"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54277" name="Footer Placeholder 5"/>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mtClean="0"/>
              <a:t>Scope of Service</a:t>
            </a:r>
          </a:p>
        </p:txBody>
      </p:sp>
      <p:sp>
        <p:nvSpPr>
          <p:cNvPr id="295944" name="Rectangle 8"/>
          <p:cNvSpPr>
            <a:spLocks noGrp="1" noChangeArrowheads="1"/>
          </p:cNvSpPr>
          <p:nvPr>
            <p:ph type="body" sz="half" idx="1"/>
          </p:nvPr>
        </p:nvSpPr>
        <p:spPr/>
        <p:txBody>
          <a:bodyPr/>
          <a:lstStyle/>
          <a:p>
            <a:pPr eaLnBrk="1" hangingPunct="1"/>
            <a:r>
              <a:rPr lang="en-US" sz="2800" dirty="0" smtClean="0"/>
              <a:t>“</a:t>
            </a:r>
            <a:r>
              <a:rPr lang="en-US" sz="3600" dirty="0" smtClean="0"/>
              <a:t>Assumptions are the termites of relationships</a:t>
            </a:r>
            <a:r>
              <a:rPr lang="en-US" sz="2800" dirty="0" smtClean="0"/>
              <a:t>”</a:t>
            </a:r>
          </a:p>
          <a:p>
            <a:pPr lvl="1" eaLnBrk="1" hangingPunct="1"/>
            <a:r>
              <a:rPr lang="en-US" sz="2400" dirty="0" smtClean="0"/>
              <a:t>Henry Winkler</a:t>
            </a:r>
          </a:p>
          <a:p>
            <a:pPr lvl="1" eaLnBrk="1" hangingPunct="1"/>
            <a:r>
              <a:rPr lang="en-US" sz="2400" dirty="0" smtClean="0"/>
              <a:t>Who is Henry Winkler?</a:t>
            </a:r>
          </a:p>
        </p:txBody>
      </p:sp>
      <p:pic>
        <p:nvPicPr>
          <p:cNvPr id="295942" name="Picture 6" descr="800px-CapilanoBridge"/>
          <p:cNvPicPr>
            <a:picLocks noGrp="1" noChangeAspect="1" noChangeArrowheads="1"/>
          </p:cNvPicPr>
          <p:nvPr>
            <p:ph sz="quarter" idx="2"/>
          </p:nvPr>
        </p:nvPicPr>
        <p:blipFill>
          <a:blip r:embed="rId3" cstate="print"/>
          <a:srcRect/>
          <a:stretch>
            <a:fillRect/>
          </a:stretch>
        </p:blipFill>
        <p:spPr>
          <a:xfrm>
            <a:off x="4875213" y="1600200"/>
            <a:ext cx="3584575" cy="2190750"/>
          </a:xfrm>
          <a:ln w="12700">
            <a:solidFill>
              <a:schemeClr val="tx1"/>
            </a:solidFill>
          </a:ln>
        </p:spPr>
      </p:pic>
      <p:pic>
        <p:nvPicPr>
          <p:cNvPr id="295945" name="Picture 9" descr="Fonzie"/>
          <p:cNvPicPr>
            <a:picLocks noGrp="1" noChangeAspect="1" noChangeArrowheads="1"/>
          </p:cNvPicPr>
          <p:nvPr>
            <p:ph sz="quarter" idx="3"/>
          </p:nvPr>
        </p:nvPicPr>
        <p:blipFill>
          <a:blip r:embed="rId4" cstate="print"/>
          <a:srcRect/>
          <a:stretch>
            <a:fillRect/>
          </a:stretch>
        </p:blipFill>
        <p:spPr>
          <a:xfrm>
            <a:off x="5181600" y="1371600"/>
            <a:ext cx="2984500" cy="4476750"/>
          </a:xfrm>
          <a:ln w="12700">
            <a:solidFill>
              <a:schemeClr val="tx1"/>
            </a:solidFill>
          </a:ln>
        </p:spPr>
      </p:pic>
      <p:sp>
        <p:nvSpPr>
          <p:cNvPr id="56326" name="Date Placeholder 6"/>
          <p:cNvSpPr>
            <a:spLocks noGrp="1"/>
          </p:cNvSpPr>
          <p:nvPr>
            <p:ph type="dt"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56327" name="Footer Placeholder 7"/>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5944">
                                            <p:txEl>
                                              <p:pRg st="0" end="0"/>
                                            </p:txEl>
                                          </p:spTgt>
                                        </p:tgtEl>
                                        <p:attrNameLst>
                                          <p:attrName>style.visibility</p:attrName>
                                        </p:attrNameLst>
                                      </p:cBhvr>
                                      <p:to>
                                        <p:strVal val="visible"/>
                                      </p:to>
                                    </p:set>
                                    <p:anim calcmode="lin" valueType="num">
                                      <p:cBhvr additive="base">
                                        <p:cTn id="7" dur="500" fill="hold"/>
                                        <p:tgtEl>
                                          <p:spTgt spid="2959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59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5944">
                                            <p:txEl>
                                              <p:pRg st="1" end="1"/>
                                            </p:txEl>
                                          </p:spTgt>
                                        </p:tgtEl>
                                        <p:attrNameLst>
                                          <p:attrName>style.visibility</p:attrName>
                                        </p:attrNameLst>
                                      </p:cBhvr>
                                      <p:to>
                                        <p:strVal val="visible"/>
                                      </p:to>
                                    </p:set>
                                    <p:anim calcmode="lin" valueType="num">
                                      <p:cBhvr additive="base">
                                        <p:cTn id="13" dur="500" fill="hold"/>
                                        <p:tgtEl>
                                          <p:spTgt spid="2959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59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5944">
                                            <p:txEl>
                                              <p:pRg st="2" end="2"/>
                                            </p:txEl>
                                          </p:spTgt>
                                        </p:tgtEl>
                                        <p:attrNameLst>
                                          <p:attrName>style.visibility</p:attrName>
                                        </p:attrNameLst>
                                      </p:cBhvr>
                                      <p:to>
                                        <p:strVal val="visible"/>
                                      </p:to>
                                    </p:set>
                                    <p:anim calcmode="lin" valueType="num">
                                      <p:cBhvr additive="base">
                                        <p:cTn id="19" dur="500" fill="hold"/>
                                        <p:tgtEl>
                                          <p:spTgt spid="2959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59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295942"/>
                                        </p:tgtEl>
                                      </p:cBhvr>
                                    </p:animEffect>
                                    <p:set>
                                      <p:cBhvr>
                                        <p:cTn id="25" dur="1" fill="hold">
                                          <p:stCondLst>
                                            <p:cond delay="499"/>
                                          </p:stCondLst>
                                        </p:cTn>
                                        <p:tgtEl>
                                          <p:spTgt spid="295942"/>
                                        </p:tgtEl>
                                        <p:attrNameLst>
                                          <p:attrName>style.visibility</p:attrName>
                                        </p:attrNameLst>
                                      </p:cBhvr>
                                      <p:to>
                                        <p:strVal val="hidden"/>
                                      </p:to>
                                    </p:set>
                                  </p:childTnLst>
                                </p:cTn>
                              </p:par>
                              <p:par>
                                <p:cTn id="26" presetID="3" presetClass="entr" presetSubtype="10" fill="hold" nodeType="withEffect">
                                  <p:stCondLst>
                                    <p:cond delay="0"/>
                                  </p:stCondLst>
                                  <p:childTnLst>
                                    <p:set>
                                      <p:cBhvr>
                                        <p:cTn id="27" dur="1" fill="hold">
                                          <p:stCondLst>
                                            <p:cond delay="0"/>
                                          </p:stCondLst>
                                        </p:cTn>
                                        <p:tgtEl>
                                          <p:spTgt spid="295945"/>
                                        </p:tgtEl>
                                        <p:attrNameLst>
                                          <p:attrName>style.visibility</p:attrName>
                                        </p:attrNameLst>
                                      </p:cBhvr>
                                      <p:to>
                                        <p:strVal val="visible"/>
                                      </p:to>
                                    </p:set>
                                    <p:animEffect transition="in" filter="blinds(horizontal)">
                                      <p:cBhvr>
                                        <p:cTn id="28" dur="500"/>
                                        <p:tgtEl>
                                          <p:spTgt spid="295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Grp="1" noChangeArrowheads="1"/>
          </p:cNvSpPr>
          <p:nvPr>
            <p:ph type="title"/>
          </p:nvPr>
        </p:nvSpPr>
        <p:spPr>
          <a:xfrm>
            <a:off x="609600" y="228600"/>
            <a:ext cx="8153400" cy="990600"/>
          </a:xfrm>
        </p:spPr>
        <p:txBody>
          <a:bodyPr/>
          <a:lstStyle/>
          <a:p>
            <a:pPr eaLnBrk="1" hangingPunct="1"/>
            <a:r>
              <a:rPr lang="en-US" smtClean="0"/>
              <a:t>Scope of Service</a:t>
            </a:r>
          </a:p>
        </p:txBody>
      </p:sp>
      <p:pic>
        <p:nvPicPr>
          <p:cNvPr id="58370" name="Content Placeholder 7" descr="Us_land_survey_officer.jpg"/>
          <p:cNvPicPr>
            <a:picLocks noGrp="1" noChangeAspect="1"/>
          </p:cNvPicPr>
          <p:nvPr>
            <p:ph sz="half" idx="4294967295"/>
          </p:nvPr>
        </p:nvPicPr>
        <p:blipFill>
          <a:blip r:embed="rId3" cstate="print"/>
          <a:srcRect/>
          <a:stretch>
            <a:fillRect/>
          </a:stretch>
        </p:blipFill>
        <p:spPr>
          <a:xfrm>
            <a:off x="609600" y="2209800"/>
            <a:ext cx="4000500" cy="2624138"/>
          </a:xfrm>
          <a:ln>
            <a:solidFill>
              <a:schemeClr val="tx1"/>
            </a:solidFill>
          </a:ln>
        </p:spPr>
      </p:pic>
      <p:sp>
        <p:nvSpPr>
          <p:cNvPr id="301062" name="Rectangle 6"/>
          <p:cNvSpPr>
            <a:spLocks noGrp="1" noChangeArrowheads="1"/>
          </p:cNvSpPr>
          <p:nvPr>
            <p:ph type="body" sz="half" idx="2"/>
          </p:nvPr>
        </p:nvSpPr>
        <p:spPr>
          <a:xfrm>
            <a:off x="4800600" y="1981200"/>
            <a:ext cx="4000500" cy="3916363"/>
          </a:xfrm>
        </p:spPr>
        <p:txBody>
          <a:bodyPr/>
          <a:lstStyle/>
          <a:p>
            <a:pPr marL="533400" indent="-533400" eaLnBrk="1" hangingPunct="1"/>
            <a:r>
              <a:rPr lang="en-US" sz="2800" dirty="0" smtClean="0"/>
              <a:t>How do you define “scope” anyway?  </a:t>
            </a:r>
          </a:p>
          <a:p>
            <a:pPr marL="914400" lvl="1" indent="-457200" eaLnBrk="1" hangingPunct="1">
              <a:buFont typeface="Wingdings" pitchFamily="2" charset="2"/>
              <a:buAutoNum type="alphaLcParenR"/>
            </a:pPr>
            <a:r>
              <a:rPr lang="en-US" sz="2400" dirty="0" smtClean="0"/>
              <a:t>“area covered by a given activity”</a:t>
            </a:r>
          </a:p>
          <a:p>
            <a:pPr marL="914400" lvl="1" indent="-457200" eaLnBrk="1" hangingPunct="1">
              <a:buFont typeface="Wingdings" pitchFamily="2" charset="2"/>
              <a:buAutoNum type="alphaLcParenR"/>
            </a:pPr>
            <a:r>
              <a:rPr lang="en-US" sz="2400" dirty="0" smtClean="0"/>
              <a:t>“aim or purpose”</a:t>
            </a:r>
          </a:p>
          <a:p>
            <a:pPr marL="914400" lvl="1" indent="-457200" eaLnBrk="1" hangingPunct="1">
              <a:buFont typeface="Wingdings" pitchFamily="2" charset="2"/>
              <a:buAutoNum type="alphaLcParenR"/>
            </a:pPr>
            <a:r>
              <a:rPr lang="en-US" sz="2400" dirty="0" smtClean="0"/>
              <a:t>“extent or range of operation”</a:t>
            </a:r>
          </a:p>
          <a:p>
            <a:pPr marL="914400" lvl="1" indent="-457200" eaLnBrk="1" hangingPunct="1"/>
            <a:endParaRPr lang="en-US" sz="2400" dirty="0" smtClean="0"/>
          </a:p>
        </p:txBody>
      </p:sp>
      <p:sp>
        <p:nvSpPr>
          <p:cNvPr id="58373" name="Date Placeholder 5"/>
          <p:cNvSpPr>
            <a:spLocks noGrp="1"/>
          </p:cNvSpPr>
          <p:nvPr>
            <p:ph type="dt"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58374" name="Footer Placeholder 6"/>
          <p:cNvSpPr>
            <a:spLocks noGrp="1"/>
          </p:cNvSpPr>
          <p:nvPr>
            <p:ph type="ftr" sz="quarter" idx="12"/>
          </p:nvPr>
        </p:nvSpPr>
        <p:spPr bwMode="auto">
          <a:noFill/>
          <a:ln>
            <a:miter lim="800000"/>
            <a:headEnd/>
            <a:tailEnd/>
          </a:ln>
        </p:spPr>
        <p:txBody>
          <a:bodyPr/>
          <a:lstStyle/>
          <a:p>
            <a:r>
              <a:rPr lang="en-US" smtClean="0"/>
              <a:t>Contract Issues for Design Professionals</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10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10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10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10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title"/>
          </p:nvPr>
        </p:nvSpPr>
        <p:spPr>
          <a:xfrm>
            <a:off x="612775" y="228600"/>
            <a:ext cx="8153400" cy="990600"/>
          </a:xfrm>
        </p:spPr>
        <p:txBody>
          <a:bodyPr/>
          <a:lstStyle/>
          <a:p>
            <a:pPr eaLnBrk="1" hangingPunct="1"/>
            <a:r>
              <a:rPr lang="en-US" smtClean="0"/>
              <a:t>Scope of Services</a:t>
            </a:r>
          </a:p>
        </p:txBody>
      </p:sp>
      <p:sp>
        <p:nvSpPr>
          <p:cNvPr id="62466"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62467"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219138" name="Rectangle 2"/>
          <p:cNvSpPr>
            <a:spLocks noGrp="1" noChangeArrowheads="1"/>
          </p:cNvSpPr>
          <p:nvPr>
            <p:ph sz="quarter" idx="1"/>
          </p:nvPr>
        </p:nvSpPr>
        <p:spPr>
          <a:xfrm>
            <a:off x="612775" y="1600200"/>
            <a:ext cx="8153400" cy="4495800"/>
          </a:xfrm>
        </p:spPr>
        <p:txBody>
          <a:bodyPr/>
          <a:lstStyle/>
          <a:p>
            <a:pPr eaLnBrk="1" hangingPunct="1">
              <a:lnSpc>
                <a:spcPct val="90000"/>
              </a:lnSpc>
            </a:pPr>
            <a:r>
              <a:rPr lang="en-US" dirty="0" smtClean="0"/>
              <a:t>What should the scope entail?</a:t>
            </a:r>
          </a:p>
          <a:p>
            <a:pPr eaLnBrk="1" hangingPunct="1">
              <a:lnSpc>
                <a:spcPct val="90000"/>
              </a:lnSpc>
            </a:pPr>
            <a:r>
              <a:rPr lang="en-US" dirty="0" smtClean="0"/>
              <a:t>Consider the following:</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What are the problems with this scope?</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buFont typeface="Wingdings" pitchFamily="2" charset="2"/>
              <a:buNone/>
            </a:pPr>
            <a:endParaRPr lang="en-US" dirty="0" smtClean="0"/>
          </a:p>
        </p:txBody>
      </p:sp>
      <p:sp>
        <p:nvSpPr>
          <p:cNvPr id="219141" name="Text Box 5"/>
          <p:cNvSpPr txBox="1">
            <a:spLocks noChangeArrowheads="1"/>
          </p:cNvSpPr>
          <p:nvPr/>
        </p:nvSpPr>
        <p:spPr bwMode="auto">
          <a:xfrm>
            <a:off x="1676400" y="2667000"/>
            <a:ext cx="5486400" cy="2308316"/>
          </a:xfrm>
          <a:prstGeom prst="rect">
            <a:avLst/>
          </a:prstGeom>
          <a:noFill/>
          <a:ln w="9525">
            <a:solidFill>
              <a:schemeClr val="tx1"/>
            </a:solidFill>
            <a:miter lim="800000"/>
            <a:headEnd/>
            <a:tailEnd/>
          </a:ln>
        </p:spPr>
        <p:txBody>
          <a:bodyPr lIns="91432" tIns="45716" rIns="91432" bIns="45716">
            <a:spAutoFit/>
          </a:bodyPr>
          <a:lstStyle/>
          <a:p>
            <a:pPr>
              <a:spcBef>
                <a:spcPct val="50000"/>
              </a:spcBef>
            </a:pPr>
            <a:r>
              <a:rPr lang="en-US" sz="2400" dirty="0"/>
              <a:t>…The work described herein…</a:t>
            </a:r>
            <a:r>
              <a:rPr lang="en-US" dirty="0"/>
              <a:t> </a:t>
            </a:r>
            <a:r>
              <a:rPr lang="en-US" sz="2400" dirty="0"/>
              <a:t>Civil engineering including survey utility plan, construction staking, grading/drainage plan, SWPP and all required meetings and </a:t>
            </a:r>
            <a:r>
              <a:rPr lang="en-US" sz="2400" b="1" i="1" u="sng" dirty="0"/>
              <a:t>all related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1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219141"/>
                                        </p:tgtEl>
                                        <p:attrNameLst>
                                          <p:attrName>style.visibility</p:attrName>
                                        </p:attrNameLst>
                                      </p:cBhvr>
                                      <p:to>
                                        <p:strVal val="visible"/>
                                      </p:to>
                                    </p:set>
                                    <p:anim calcmode="lin" valueType="num">
                                      <p:cBhvr additive="base">
                                        <p:cTn id="15" dur="500" fill="hold"/>
                                        <p:tgtEl>
                                          <p:spTgt spid="219141"/>
                                        </p:tgtEl>
                                        <p:attrNameLst>
                                          <p:attrName>ppt_x</p:attrName>
                                        </p:attrNameLst>
                                      </p:cBhvr>
                                      <p:tavLst>
                                        <p:tav tm="0">
                                          <p:val>
                                            <p:strVal val="0-#ppt_w/2"/>
                                          </p:val>
                                        </p:tav>
                                        <p:tav tm="100000">
                                          <p:val>
                                            <p:strVal val="#ppt_x"/>
                                          </p:val>
                                        </p:tav>
                                      </p:tavLst>
                                    </p:anim>
                                    <p:anim calcmode="lin" valueType="num">
                                      <p:cBhvr additive="base">
                                        <p:cTn id="16" dur="500" fill="hold"/>
                                        <p:tgtEl>
                                          <p:spTgt spid="219141"/>
                                        </p:tgtEl>
                                        <p:attrNameLst>
                                          <p:attrName>ppt_y</p:attrName>
                                        </p:attrNameLst>
                                      </p:cBhvr>
                                      <p:tavLst>
                                        <p:tav tm="0">
                                          <p:val>
                                            <p:strVal val="0-#ppt_h/2"/>
                                          </p:val>
                                        </p:tav>
                                        <p:tav tm="100000">
                                          <p:val>
                                            <p:strVal val="#ppt_y"/>
                                          </p:val>
                                        </p:tav>
                                      </p:tavLst>
                                    </p:anim>
                                  </p:childTnLst>
                                </p:cTn>
                              </p:par>
                              <p:par>
                                <p:cTn id="17" presetID="3" presetClass="entr" presetSubtype="10" fill="hold" grpId="0" nodeType="withEffect">
                                  <p:stCondLst>
                                    <p:cond delay="0"/>
                                  </p:stCondLst>
                                  <p:childTnLst>
                                    <p:set>
                                      <p:cBhvr>
                                        <p:cTn id="18" dur="1" fill="hold">
                                          <p:stCondLst>
                                            <p:cond delay="0"/>
                                          </p:stCondLst>
                                        </p:cTn>
                                        <p:tgtEl>
                                          <p:spTgt spid="219138">
                                            <p:txEl>
                                              <p:pRg st="7" end="7"/>
                                            </p:txEl>
                                          </p:spTgt>
                                        </p:tgtEl>
                                        <p:attrNameLst>
                                          <p:attrName>style.visibility</p:attrName>
                                        </p:attrNameLst>
                                      </p:cBhvr>
                                      <p:to>
                                        <p:strVal val="visible"/>
                                      </p:to>
                                    </p:set>
                                    <p:animEffect transition="in" filter="blinds(horizontal)">
                                      <p:cBhvr>
                                        <p:cTn id="19" dur="500"/>
                                        <p:tgtEl>
                                          <p:spTgt spid="2191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build="p"/>
      <p:bldP spid="2191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p:txBody>
          <a:bodyPr/>
          <a:lstStyle/>
          <a:p>
            <a:r>
              <a:rPr lang="en-US" cap="none" dirty="0" smtClean="0"/>
              <a:t>Utah Council of Land Surveyors</a:t>
            </a:r>
            <a:endParaRPr lang="en-US" cap="none" dirty="0" smtClean="0"/>
          </a:p>
        </p:txBody>
      </p:sp>
      <p:sp>
        <p:nvSpPr>
          <p:cNvPr id="19458" name="Subtitle 2"/>
          <p:cNvSpPr>
            <a:spLocks noGrp="1"/>
          </p:cNvSpPr>
          <p:nvPr>
            <p:ph type="subTitle" idx="1"/>
          </p:nvPr>
        </p:nvSpPr>
        <p:spPr>
          <a:xfrm>
            <a:off x="2362200" y="6049963"/>
            <a:ext cx="6705600" cy="685800"/>
          </a:xfrm>
        </p:spPr>
        <p:txBody>
          <a:bodyPr/>
          <a:lstStyle/>
          <a:p>
            <a:r>
              <a:rPr lang="en-US" dirty="0" smtClean="0"/>
              <a:t>February 28, 2013</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title"/>
          </p:nvPr>
        </p:nvSpPr>
        <p:spPr>
          <a:xfrm>
            <a:off x="612775" y="228600"/>
            <a:ext cx="8153400" cy="990600"/>
          </a:xfrm>
        </p:spPr>
        <p:txBody>
          <a:bodyPr/>
          <a:lstStyle/>
          <a:p>
            <a:pPr eaLnBrk="1" hangingPunct="1"/>
            <a:r>
              <a:rPr lang="en-US" smtClean="0"/>
              <a:t>Scope of Services</a:t>
            </a:r>
          </a:p>
        </p:txBody>
      </p:sp>
      <p:sp>
        <p:nvSpPr>
          <p:cNvPr id="64514"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64515"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219138" name="Rectangle 2"/>
          <p:cNvSpPr>
            <a:spLocks noGrp="1" noChangeArrowheads="1"/>
          </p:cNvSpPr>
          <p:nvPr>
            <p:ph sz="quarter" idx="1"/>
          </p:nvPr>
        </p:nvSpPr>
        <p:spPr>
          <a:xfrm>
            <a:off x="612775" y="1600200"/>
            <a:ext cx="8153400" cy="4495800"/>
          </a:xfrm>
        </p:spPr>
        <p:txBody>
          <a:bodyPr/>
          <a:lstStyle/>
          <a:p>
            <a:pPr eaLnBrk="1" hangingPunct="1">
              <a:lnSpc>
                <a:spcPct val="90000"/>
              </a:lnSpc>
            </a:pPr>
            <a:r>
              <a:rPr lang="en-US" smtClean="0"/>
              <a:t>Consider the following claim example:</a:t>
            </a:r>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buFont typeface="Wingdings" pitchFamily="2" charset="2"/>
              <a:buNone/>
            </a:pPr>
            <a:endParaRPr lang="en-US" smtClean="0"/>
          </a:p>
        </p:txBody>
      </p:sp>
      <p:sp>
        <p:nvSpPr>
          <p:cNvPr id="219141" name="Text Box 5"/>
          <p:cNvSpPr txBox="1">
            <a:spLocks noChangeArrowheads="1"/>
          </p:cNvSpPr>
          <p:nvPr/>
        </p:nvSpPr>
        <p:spPr bwMode="auto">
          <a:xfrm>
            <a:off x="1219200" y="2209801"/>
            <a:ext cx="6553200" cy="3477867"/>
          </a:xfrm>
          <a:prstGeom prst="rect">
            <a:avLst/>
          </a:prstGeom>
          <a:noFill/>
          <a:ln w="9525">
            <a:solidFill>
              <a:schemeClr val="tx1"/>
            </a:solidFill>
            <a:miter lim="800000"/>
            <a:headEnd/>
            <a:tailEnd/>
          </a:ln>
        </p:spPr>
        <p:txBody>
          <a:bodyPr wrap="square" lIns="91432" tIns="45716" rIns="91432" bIns="45716">
            <a:spAutoFit/>
          </a:bodyPr>
          <a:lstStyle/>
          <a:p>
            <a:pPr>
              <a:spcBef>
                <a:spcPct val="50000"/>
              </a:spcBef>
            </a:pPr>
            <a:r>
              <a:rPr lang="en-US" sz="2200" dirty="0" smtClean="0"/>
              <a:t>Failure on an excavated wall that is part of water tank construction.  The wall is approximately 70 feet high in soil and bedrock.  Firm informed contractor and prime engineer to not exceed  the recommended slope angle.  The prime engineer did not allow for site observation because it was not part of the budget and contract for materials testing.  In the absence of the site </a:t>
            </a:r>
            <a:r>
              <a:rPr lang="en-US" sz="2200" dirty="0" err="1" smtClean="0"/>
              <a:t>obervations</a:t>
            </a:r>
            <a:r>
              <a:rPr lang="en-US" sz="2200" dirty="0" smtClean="0"/>
              <a:t>, the contractor exceeded the recommended slope angle.</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219141"/>
                                        </p:tgtEl>
                                        <p:attrNameLst>
                                          <p:attrName>style.visibility</p:attrName>
                                        </p:attrNameLst>
                                      </p:cBhvr>
                                      <p:to>
                                        <p:strVal val="visible"/>
                                      </p:to>
                                    </p:set>
                                    <p:anim calcmode="lin" valueType="num">
                                      <p:cBhvr additive="base">
                                        <p:cTn id="11" dur="500" fill="hold"/>
                                        <p:tgtEl>
                                          <p:spTgt spid="219141"/>
                                        </p:tgtEl>
                                        <p:attrNameLst>
                                          <p:attrName>ppt_x</p:attrName>
                                        </p:attrNameLst>
                                      </p:cBhvr>
                                      <p:tavLst>
                                        <p:tav tm="0">
                                          <p:val>
                                            <p:strVal val="0-#ppt_w/2"/>
                                          </p:val>
                                        </p:tav>
                                        <p:tav tm="100000">
                                          <p:val>
                                            <p:strVal val="#ppt_x"/>
                                          </p:val>
                                        </p:tav>
                                      </p:tavLst>
                                    </p:anim>
                                    <p:anim calcmode="lin" valueType="num">
                                      <p:cBhvr additive="base">
                                        <p:cTn id="12" dur="500" fill="hold"/>
                                        <p:tgtEl>
                                          <p:spTgt spid="2191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1"/>
          <p:cNvSpPr>
            <a:spLocks noGrp="1"/>
          </p:cNvSpPr>
          <p:nvPr>
            <p:ph type="body" idx="1"/>
          </p:nvPr>
        </p:nvSpPr>
        <p:spPr/>
        <p:txBody>
          <a:bodyPr/>
          <a:lstStyle/>
          <a:p>
            <a:endParaRPr lang="en-US" smtClean="0"/>
          </a:p>
        </p:txBody>
      </p:sp>
      <p:sp>
        <p:nvSpPr>
          <p:cNvPr id="66562" name="Title 2"/>
          <p:cNvSpPr>
            <a:spLocks noGrp="1"/>
          </p:cNvSpPr>
          <p:nvPr>
            <p:ph type="title"/>
          </p:nvPr>
        </p:nvSpPr>
        <p:spPr/>
        <p:txBody>
          <a:bodyPr/>
          <a:lstStyle/>
          <a:p>
            <a:r>
              <a:rPr lang="en-US" smtClean="0"/>
              <a:t>Standard of Care</a:t>
            </a:r>
          </a:p>
        </p:txBody>
      </p:sp>
      <p:sp>
        <p:nvSpPr>
          <p:cNvPr id="66563"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66565" name="Footer Placeholder 5"/>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smtClean="0"/>
              <a:t>Standard of Care</a:t>
            </a:r>
          </a:p>
        </p:txBody>
      </p:sp>
      <p:pic>
        <p:nvPicPr>
          <p:cNvPr id="68610" name="Picture 8" descr="300px-JMR-Memphis1"/>
          <p:cNvPicPr>
            <a:picLocks noGrp="1" noChangeAspect="1" noChangeArrowheads="1"/>
          </p:cNvPicPr>
          <p:nvPr>
            <p:ph sz="half" idx="1"/>
          </p:nvPr>
        </p:nvPicPr>
        <p:blipFill>
          <a:blip r:embed="rId3" cstate="print"/>
          <a:srcRect/>
          <a:stretch>
            <a:fillRect/>
          </a:stretch>
        </p:blipFill>
        <p:spPr>
          <a:xfrm>
            <a:off x="971550" y="1600200"/>
            <a:ext cx="3009900" cy="4533900"/>
          </a:xfrm>
          <a:ln w="12700">
            <a:solidFill>
              <a:schemeClr val="tx1"/>
            </a:solidFill>
          </a:ln>
        </p:spPr>
      </p:pic>
      <p:sp>
        <p:nvSpPr>
          <p:cNvPr id="303111" name="Rectangle 7"/>
          <p:cNvSpPr>
            <a:spLocks noGrp="1" noChangeArrowheads="1"/>
          </p:cNvSpPr>
          <p:nvPr>
            <p:ph type="body" sz="half" idx="2"/>
          </p:nvPr>
        </p:nvSpPr>
        <p:spPr/>
        <p:txBody>
          <a:bodyPr/>
          <a:lstStyle/>
          <a:p>
            <a:pPr eaLnBrk="1" hangingPunct="1"/>
            <a:endParaRPr lang="en-US" sz="2800" dirty="0" smtClean="0"/>
          </a:p>
          <a:p>
            <a:pPr eaLnBrk="1" hangingPunct="1"/>
            <a:r>
              <a:rPr lang="en-US" sz="3600" dirty="0" smtClean="0"/>
              <a:t>“We do what we must, and call it by the best names.”</a:t>
            </a:r>
          </a:p>
          <a:p>
            <a:pPr lvl="1" eaLnBrk="1" hangingPunct="1"/>
            <a:r>
              <a:rPr lang="en-US" sz="2400" dirty="0" smtClean="0"/>
              <a:t>Ralph Waldo Emerson</a:t>
            </a:r>
          </a:p>
          <a:p>
            <a:pPr lvl="2" eaLnBrk="1" hangingPunct="1">
              <a:buFont typeface="Wingdings" pitchFamily="2" charset="2"/>
              <a:buNone/>
            </a:pPr>
            <a:endParaRPr lang="en-US" sz="2000" dirty="0" smtClean="0"/>
          </a:p>
        </p:txBody>
      </p:sp>
      <p:sp>
        <p:nvSpPr>
          <p:cNvPr id="68613" name="Date Placeholder 5"/>
          <p:cNvSpPr>
            <a:spLocks noGrp="1"/>
          </p:cNvSpPr>
          <p:nvPr>
            <p:ph type="dt"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68614" name="Footer Placeholder 6"/>
          <p:cNvSpPr>
            <a:spLocks noGrp="1"/>
          </p:cNvSpPr>
          <p:nvPr>
            <p:ph type="ftr" sz="quarter" idx="12"/>
          </p:nvPr>
        </p:nvSpPr>
        <p:spPr bwMode="auto">
          <a:noFill/>
          <a:ln>
            <a:miter lim="800000"/>
            <a:headEnd/>
            <a:tailEnd/>
          </a:ln>
        </p:spPr>
        <p:txBody>
          <a:bodyPr/>
          <a:lstStyle/>
          <a:p>
            <a:r>
              <a:rPr lang="en-US" smtClean="0"/>
              <a:t>Contract Issues for Design Professionals</a:t>
            </a:r>
            <a:endParaRPr lang="en-US" smtClean="0"/>
          </a:p>
        </p:txBody>
      </p:sp>
      <p:sp>
        <p:nvSpPr>
          <p:cNvPr id="68615" name="Text Box 9"/>
          <p:cNvSpPr txBox="1">
            <a:spLocks noChangeArrowheads="1"/>
          </p:cNvSpPr>
          <p:nvPr/>
        </p:nvSpPr>
        <p:spPr bwMode="auto">
          <a:xfrm>
            <a:off x="4572000" y="1524000"/>
            <a:ext cx="41910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31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03111">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03111">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03111">
                                            <p:txEl>
                                              <p:pRg st="1" end="1"/>
                                            </p:txEl>
                                          </p:spTgt>
                                        </p:tgtEl>
                                        <p:attrNameLst>
                                          <p:attrName>style.visibility</p:attrName>
                                        </p:attrNameLst>
                                      </p:cBhvr>
                                      <p:to>
                                        <p:strVal val="hidden"/>
                                      </p:to>
                                    </p:set>
                                  </p:childTnLst>
                                </p:cTn>
                              </p:par>
                              <p:par>
                                <p:cTn id="15" presetID="2" presetClass="exit" presetSubtype="4" fill="hold" grpId="1" nodeType="withEffect">
                                  <p:stCondLst>
                                    <p:cond delay="0"/>
                                  </p:stCondLst>
                                  <p:childTnLst>
                                    <p:anim calcmode="lin" valueType="num">
                                      <p:cBhvr additive="base">
                                        <p:cTn id="16" dur="500"/>
                                        <p:tgtEl>
                                          <p:spTgt spid="303111">
                                            <p:txEl>
                                              <p:pRg st="2" end="2"/>
                                            </p:txEl>
                                          </p:spTgt>
                                        </p:tgtEl>
                                        <p:attrNameLst>
                                          <p:attrName>ppt_x</p:attrName>
                                        </p:attrNameLst>
                                      </p:cBhvr>
                                      <p:tavLst>
                                        <p:tav tm="0">
                                          <p:val>
                                            <p:strVal val="ppt_x"/>
                                          </p:val>
                                        </p:tav>
                                        <p:tav tm="100000">
                                          <p:val>
                                            <p:strVal val="ppt_x"/>
                                          </p:val>
                                        </p:tav>
                                      </p:tavLst>
                                    </p:anim>
                                    <p:anim calcmode="lin" valueType="num">
                                      <p:cBhvr additive="base">
                                        <p:cTn id="17" dur="500"/>
                                        <p:tgtEl>
                                          <p:spTgt spid="303111">
                                            <p:txEl>
                                              <p:pRg st="2" end="2"/>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30311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1" grpId="0" build="p"/>
      <p:bldP spid="303111"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57200" y="304800"/>
            <a:ext cx="8229600" cy="1143000"/>
          </a:xfrm>
        </p:spPr>
        <p:txBody>
          <a:bodyPr/>
          <a:lstStyle/>
          <a:p>
            <a:pPr eaLnBrk="1" hangingPunct="1"/>
            <a:r>
              <a:rPr lang="en-US" smtClean="0"/>
              <a:t>Standard of Care</a:t>
            </a:r>
          </a:p>
        </p:txBody>
      </p:sp>
      <p:sp>
        <p:nvSpPr>
          <p:cNvPr id="70658"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70659"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70661" name="Rectangle 3"/>
          <p:cNvSpPr>
            <a:spLocks noGrp="1" noChangeArrowheads="1"/>
          </p:cNvSpPr>
          <p:nvPr>
            <p:ph sz="quarter" idx="1"/>
          </p:nvPr>
        </p:nvSpPr>
        <p:spPr>
          <a:xfrm>
            <a:off x="612775" y="1600200"/>
            <a:ext cx="8153400" cy="4495800"/>
          </a:xfrm>
        </p:spPr>
        <p:txBody>
          <a:bodyPr/>
          <a:lstStyle/>
          <a:p>
            <a:pPr eaLnBrk="1" hangingPunct="1"/>
            <a:r>
              <a:rPr lang="en-US" smtClean="0"/>
              <a:t>What is the standard by which you are measured?</a:t>
            </a:r>
          </a:p>
          <a:p>
            <a:pPr eaLnBrk="1" hangingPunct="1"/>
            <a:r>
              <a:rPr lang="en-US" smtClean="0"/>
              <a:t>To paraphrase:</a:t>
            </a:r>
          </a:p>
          <a:p>
            <a:pPr lvl="1" eaLnBrk="1" hangingPunct="1"/>
            <a:r>
              <a:rPr lang="en-US" smtClean="0"/>
              <a:t>That degree of care and skill exercised by a professional practicing in the same geographic area under similar circumstances.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
          <p:cNvSpPr>
            <a:spLocks noGrp="1" noChangeArrowheads="1"/>
          </p:cNvSpPr>
          <p:nvPr>
            <p:ph type="title"/>
          </p:nvPr>
        </p:nvSpPr>
        <p:spPr>
          <a:xfrm>
            <a:off x="612775" y="228600"/>
            <a:ext cx="8153400" cy="990600"/>
          </a:xfrm>
        </p:spPr>
        <p:txBody>
          <a:bodyPr/>
          <a:lstStyle/>
          <a:p>
            <a:pPr eaLnBrk="1" hangingPunct="1"/>
            <a:r>
              <a:rPr lang="en-US" smtClean="0"/>
              <a:t>Standard of Care</a:t>
            </a:r>
          </a:p>
        </p:txBody>
      </p:sp>
      <p:sp>
        <p:nvSpPr>
          <p:cNvPr id="72706"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72707"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72709" name="Rectangle 9"/>
          <p:cNvSpPr>
            <a:spLocks noGrp="1" noChangeArrowheads="1"/>
          </p:cNvSpPr>
          <p:nvPr>
            <p:ph sz="quarter" idx="1"/>
          </p:nvPr>
        </p:nvSpPr>
        <p:spPr>
          <a:xfrm>
            <a:off x="612775" y="1600200"/>
            <a:ext cx="8153400" cy="4495800"/>
          </a:xfrm>
        </p:spPr>
        <p:txBody>
          <a:bodyPr/>
          <a:lstStyle/>
          <a:p>
            <a:pPr eaLnBrk="1" hangingPunct="1"/>
            <a:r>
              <a:rPr lang="en-US" smtClean="0"/>
              <a:t>Consider the following:</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Implications….</a:t>
            </a:r>
          </a:p>
        </p:txBody>
      </p:sp>
      <p:sp>
        <p:nvSpPr>
          <p:cNvPr id="72710" name="Text Box 13"/>
          <p:cNvSpPr txBox="1">
            <a:spLocks noChangeArrowheads="1"/>
          </p:cNvSpPr>
          <p:nvPr/>
        </p:nvSpPr>
        <p:spPr bwMode="auto">
          <a:xfrm>
            <a:off x="1676400" y="2514600"/>
            <a:ext cx="5486400" cy="1562100"/>
          </a:xfrm>
          <a:prstGeom prst="rect">
            <a:avLst/>
          </a:prstGeom>
          <a:noFill/>
          <a:ln w="9525">
            <a:solidFill>
              <a:schemeClr val="tx1"/>
            </a:solidFill>
            <a:miter lim="800000"/>
            <a:headEnd/>
            <a:tailEnd/>
          </a:ln>
        </p:spPr>
        <p:txBody>
          <a:bodyPr lIns="91432" tIns="45716" rIns="91432" bIns="45716">
            <a:spAutoFit/>
          </a:bodyPr>
          <a:lstStyle/>
          <a:p>
            <a:pPr>
              <a:spcBef>
                <a:spcPct val="50000"/>
              </a:spcBef>
            </a:pPr>
            <a:r>
              <a:rPr lang="en-US" sz="2400"/>
              <a:t>Subcontractor shall perform its work in a workmanlike and skillful manner and in strict accordance with the contract documents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12775" y="228600"/>
            <a:ext cx="8153400" cy="990600"/>
          </a:xfrm>
        </p:spPr>
        <p:txBody>
          <a:bodyPr/>
          <a:lstStyle/>
          <a:p>
            <a:r>
              <a:rPr lang="en-US" smtClean="0"/>
              <a:t>Standard of Care</a:t>
            </a:r>
          </a:p>
        </p:txBody>
      </p:sp>
      <p:sp>
        <p:nvSpPr>
          <p:cNvPr id="74754" name="Content Placeholder 2"/>
          <p:cNvSpPr>
            <a:spLocks noGrp="1"/>
          </p:cNvSpPr>
          <p:nvPr>
            <p:ph sz="quarter" idx="1"/>
          </p:nvPr>
        </p:nvSpPr>
        <p:spPr>
          <a:xfrm>
            <a:off x="612775" y="1600200"/>
            <a:ext cx="8153400" cy="4495800"/>
          </a:xfrm>
        </p:spPr>
        <p:txBody>
          <a:bodyPr/>
          <a:lstStyle/>
          <a:p>
            <a:r>
              <a:rPr lang="en-US" smtClean="0"/>
              <a:t>Utah Model Jury Instruction for Design Professionals</a:t>
            </a:r>
          </a:p>
          <a:p>
            <a:pPr lvl="1"/>
            <a:r>
              <a:rPr lang="en-US" smtClean="0"/>
              <a:t>Design professional is not held to a standard of perfection</a:t>
            </a:r>
          </a:p>
          <a:p>
            <a:pPr lvl="1"/>
            <a:r>
              <a:rPr lang="en-US" smtClean="0"/>
              <a:t>Design professional can make a mistake and not be negligent</a:t>
            </a:r>
          </a:p>
        </p:txBody>
      </p:sp>
      <p:sp>
        <p:nvSpPr>
          <p:cNvPr id="74755"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74756"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Placeholder 1"/>
          <p:cNvSpPr>
            <a:spLocks noGrp="1"/>
          </p:cNvSpPr>
          <p:nvPr>
            <p:ph type="body" idx="1"/>
          </p:nvPr>
        </p:nvSpPr>
        <p:spPr/>
        <p:txBody>
          <a:bodyPr/>
          <a:lstStyle/>
          <a:p>
            <a:endParaRPr lang="en-US" smtClean="0"/>
          </a:p>
        </p:txBody>
      </p:sp>
      <p:sp>
        <p:nvSpPr>
          <p:cNvPr id="75778" name="Title 2"/>
          <p:cNvSpPr>
            <a:spLocks noGrp="1"/>
          </p:cNvSpPr>
          <p:nvPr>
            <p:ph type="title"/>
          </p:nvPr>
        </p:nvSpPr>
        <p:spPr/>
        <p:txBody>
          <a:bodyPr/>
          <a:lstStyle/>
          <a:p>
            <a:r>
              <a:rPr lang="en-US" smtClean="0"/>
              <a:t>Warranty and Guarantee</a:t>
            </a:r>
          </a:p>
        </p:txBody>
      </p:sp>
      <p:sp>
        <p:nvSpPr>
          <p:cNvPr id="75779"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75781" name="Footer Placeholder 5"/>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smtClean="0"/>
              <a:t>Warranty and Guarantee</a:t>
            </a:r>
          </a:p>
        </p:txBody>
      </p:sp>
      <p:sp>
        <p:nvSpPr>
          <p:cNvPr id="312325" name="Rectangle 5"/>
          <p:cNvSpPr>
            <a:spLocks noGrp="1" noChangeArrowheads="1"/>
          </p:cNvSpPr>
          <p:nvPr>
            <p:ph type="body" sz="half" idx="2"/>
          </p:nvPr>
        </p:nvSpPr>
        <p:spPr>
          <a:xfrm>
            <a:off x="4648200" y="2057400"/>
            <a:ext cx="4038600" cy="3657600"/>
          </a:xfrm>
        </p:spPr>
        <p:txBody>
          <a:bodyPr/>
          <a:lstStyle/>
          <a:p>
            <a:pPr eaLnBrk="1" hangingPunct="1"/>
            <a:r>
              <a:rPr lang="en-US" sz="2800" smtClean="0"/>
              <a:t>“If you want a guarantee, buy a toaster.”</a:t>
            </a:r>
          </a:p>
          <a:p>
            <a:pPr lvl="1" eaLnBrk="1" hangingPunct="1"/>
            <a:r>
              <a:rPr lang="en-US" sz="2400" smtClean="0"/>
              <a:t>Clint Eastwood</a:t>
            </a:r>
          </a:p>
        </p:txBody>
      </p:sp>
      <p:sp>
        <p:nvSpPr>
          <p:cNvPr id="77828" name="Date Placeholder 6"/>
          <p:cNvSpPr>
            <a:spLocks noGrp="1"/>
          </p:cNvSpPr>
          <p:nvPr>
            <p:ph type="dt"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77829" name="Footer Placeholder 7"/>
          <p:cNvSpPr>
            <a:spLocks noGrp="1"/>
          </p:cNvSpPr>
          <p:nvPr>
            <p:ph type="ftr" sz="quarter" idx="12"/>
          </p:nvPr>
        </p:nvSpPr>
        <p:spPr bwMode="auto">
          <a:noFill/>
          <a:ln>
            <a:miter lim="800000"/>
            <a:headEnd/>
            <a:tailEnd/>
          </a:ln>
        </p:spPr>
        <p:txBody>
          <a:bodyPr/>
          <a:lstStyle/>
          <a:p>
            <a:r>
              <a:rPr lang="en-US" smtClean="0"/>
              <a:t>Contract Issues for Design Professionals</a:t>
            </a:r>
            <a:endParaRPr lang="en-US" smtClean="0"/>
          </a:p>
        </p:txBody>
      </p:sp>
      <p:pic>
        <p:nvPicPr>
          <p:cNvPr id="77830" name="Content Placeholder 15" descr="image010.jpg"/>
          <p:cNvPicPr>
            <a:picLocks noGrp="1" noChangeAspect="1"/>
          </p:cNvPicPr>
          <p:nvPr>
            <p:ph sz="half" idx="1"/>
          </p:nvPr>
        </p:nvPicPr>
        <p:blipFill>
          <a:blip r:embed="rId3" cstate="print"/>
          <a:srcRect/>
          <a:stretch>
            <a:fillRect/>
          </a:stretch>
        </p:blipFill>
        <p:spPr>
          <a:xfrm>
            <a:off x="846138" y="1714500"/>
            <a:ext cx="3260725" cy="43053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2325">
                                            <p:txEl>
                                              <p:pRg st="0" end="0"/>
                                            </p:txEl>
                                          </p:spTgt>
                                        </p:tgtEl>
                                        <p:attrNameLst>
                                          <p:attrName>style.visibility</p:attrName>
                                        </p:attrNameLst>
                                      </p:cBhvr>
                                      <p:to>
                                        <p:strVal val="visible"/>
                                      </p:to>
                                    </p:set>
                                    <p:animEffect transition="in" filter="wipe(down)">
                                      <p:cBhvr>
                                        <p:cTn id="7" dur="500"/>
                                        <p:tgtEl>
                                          <p:spTgt spid="312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2325">
                                            <p:txEl>
                                              <p:pRg st="1" end="1"/>
                                            </p:txEl>
                                          </p:spTgt>
                                        </p:tgtEl>
                                        <p:attrNameLst>
                                          <p:attrName>style.visibility</p:attrName>
                                        </p:attrNameLst>
                                      </p:cBhvr>
                                      <p:to>
                                        <p:strVal val="visible"/>
                                      </p:to>
                                    </p:set>
                                    <p:animEffect transition="in" filter="wipe(down)">
                                      <p:cBhvr>
                                        <p:cTn id="12" dur="500"/>
                                        <p:tgtEl>
                                          <p:spTgt spid="3123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4" name="Picture 8" descr="C:\Documents and Settings\jmh\My Documents\My Pictures\Microsoft Clip Organizer\j0384428.wmf"/>
          <p:cNvPicPr>
            <a:picLocks noChangeAspect="1" noChangeArrowheads="1"/>
          </p:cNvPicPr>
          <p:nvPr/>
        </p:nvPicPr>
        <p:blipFill>
          <a:blip r:embed="rId3" cstate="print"/>
          <a:stretch>
            <a:fillRect/>
          </a:stretch>
        </p:blipFill>
        <p:spPr bwMode="auto">
          <a:xfrm>
            <a:off x="2362176" y="346976"/>
            <a:ext cx="4419624" cy="6164048"/>
          </a:xfrm>
          <a:prstGeom prst="rect">
            <a:avLst/>
          </a:prstGeom>
          <a:blipFill dpi="0" rotWithShape="1">
            <a:blip r:embed="rId4" cstate="print"/>
            <a:srcRect/>
            <a:tile tx="0" ty="0" sx="100000" sy="100000" flip="none" algn="tl"/>
          </a:blipFill>
          <a:ln>
            <a:noFill/>
          </a:ln>
          <a:scene3d>
            <a:camera prst="orthographicFront"/>
            <a:lightRig rig="threePt" dir="t"/>
          </a:scene3d>
          <a:sp3d prstMaterial="translucentPowder"/>
        </p:spPr>
      </p:pic>
      <p:sp>
        <p:nvSpPr>
          <p:cNvPr id="86018" name="Rectangle 3"/>
          <p:cNvSpPr>
            <a:spLocks noGrp="1" noChangeArrowheads="1"/>
          </p:cNvSpPr>
          <p:nvPr>
            <p:ph type="title"/>
          </p:nvPr>
        </p:nvSpPr>
        <p:spPr>
          <a:xfrm>
            <a:off x="612775" y="228600"/>
            <a:ext cx="8153400" cy="990600"/>
          </a:xfrm>
        </p:spPr>
        <p:txBody>
          <a:bodyPr/>
          <a:lstStyle/>
          <a:p>
            <a:pPr eaLnBrk="1" hangingPunct="1"/>
            <a:r>
              <a:rPr lang="en-US" smtClean="0"/>
              <a:t>Warranty and Guarantee</a:t>
            </a:r>
          </a:p>
        </p:txBody>
      </p:sp>
      <p:sp>
        <p:nvSpPr>
          <p:cNvPr id="86019"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86020"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233474" name="Rectangle 2"/>
          <p:cNvSpPr>
            <a:spLocks noGrp="1" noChangeArrowheads="1"/>
          </p:cNvSpPr>
          <p:nvPr>
            <p:ph sz="quarter" idx="1"/>
          </p:nvPr>
        </p:nvSpPr>
        <p:spPr>
          <a:xfrm>
            <a:off x="612775" y="1600200"/>
            <a:ext cx="8153400" cy="4495800"/>
          </a:xfrm>
        </p:spPr>
        <p:txBody>
          <a:bodyPr/>
          <a:lstStyle/>
          <a:p>
            <a:pPr eaLnBrk="1" hangingPunct="1">
              <a:lnSpc>
                <a:spcPct val="90000"/>
              </a:lnSpc>
            </a:pPr>
            <a:r>
              <a:rPr lang="en-US" sz="2800" dirty="0" smtClean="0"/>
              <a:t>Consider the following:</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r>
              <a:rPr lang="en-US" sz="2800" dirty="0" smtClean="0"/>
              <a:t>Remember the standard!</a:t>
            </a:r>
          </a:p>
        </p:txBody>
      </p:sp>
      <p:sp>
        <p:nvSpPr>
          <p:cNvPr id="86023" name="Text Box 4"/>
          <p:cNvSpPr txBox="1">
            <a:spLocks noChangeArrowheads="1"/>
          </p:cNvSpPr>
          <p:nvPr/>
        </p:nvSpPr>
        <p:spPr bwMode="auto">
          <a:xfrm>
            <a:off x="1676400" y="2209800"/>
            <a:ext cx="5715000" cy="3416300"/>
          </a:xfrm>
          <a:prstGeom prst="rect">
            <a:avLst/>
          </a:prstGeom>
          <a:noFill/>
          <a:ln w="9525">
            <a:solidFill>
              <a:schemeClr val="tx1"/>
            </a:solidFill>
            <a:miter lim="800000"/>
            <a:headEnd/>
            <a:tailEnd/>
          </a:ln>
        </p:spPr>
        <p:txBody>
          <a:bodyPr lIns="91432" tIns="45716" rIns="91432" bIns="45716">
            <a:spAutoFit/>
          </a:bodyPr>
          <a:lstStyle/>
          <a:p>
            <a:pPr>
              <a:spcBef>
                <a:spcPct val="50000"/>
              </a:spcBef>
            </a:pPr>
            <a:r>
              <a:rPr lang="en-US" sz="2400" b="1"/>
              <a:t>You warrant your work against all defects and deficiencies in your workmanship.  You agree to provide  special warranties as required in the contract documents.  Your responsibility for patent or latent defects extends beyond the warranty period to the maximum time allowed by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34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nodeType="clickEffect">
                                  <p:stCondLst>
                                    <p:cond delay="0"/>
                                  </p:stCondLst>
                                  <p:childTnLst>
                                    <p:set>
                                      <p:cBhvr>
                                        <p:cTn id="10" dur="1" fill="hold">
                                          <p:stCondLst>
                                            <p:cond delay="0"/>
                                          </p:stCondLst>
                                        </p:cTn>
                                        <p:tgtEl>
                                          <p:spTgt spid="34824"/>
                                        </p:tgtEl>
                                        <p:attrNameLst>
                                          <p:attrName>style.visibility</p:attrName>
                                        </p:attrNameLst>
                                      </p:cBhvr>
                                      <p:to>
                                        <p:strVal val="visible"/>
                                      </p:to>
                                    </p:set>
                                    <p:anim calcmode="lin" valueType="num">
                                      <p:cBhvr additive="base">
                                        <p:cTn id="11" dur="500" fill="hold"/>
                                        <p:tgtEl>
                                          <p:spTgt spid="34824"/>
                                        </p:tgtEl>
                                        <p:attrNameLst>
                                          <p:attrName>ppt_x</p:attrName>
                                        </p:attrNameLst>
                                      </p:cBhvr>
                                      <p:tavLst>
                                        <p:tav tm="0">
                                          <p:val>
                                            <p:strVal val="0-#ppt_w/2"/>
                                          </p:val>
                                        </p:tav>
                                        <p:tav tm="100000">
                                          <p:val>
                                            <p:strVal val="#ppt_x"/>
                                          </p:val>
                                        </p:tav>
                                      </p:tavLst>
                                    </p:anim>
                                    <p:anim calcmode="lin" valueType="num">
                                      <p:cBhvr additive="base">
                                        <p:cTn id="12"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347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12775" y="228600"/>
            <a:ext cx="8153400" cy="990600"/>
          </a:xfrm>
        </p:spPr>
        <p:txBody>
          <a:bodyPr/>
          <a:lstStyle/>
          <a:p>
            <a:pPr eaLnBrk="1" hangingPunct="1"/>
            <a:r>
              <a:rPr lang="en-US" smtClean="0"/>
              <a:t>Warranty and Guarantee</a:t>
            </a:r>
          </a:p>
        </p:txBody>
      </p:sp>
      <p:sp>
        <p:nvSpPr>
          <p:cNvPr id="79874"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79875"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204803" name="Rectangle 3"/>
          <p:cNvSpPr>
            <a:spLocks noGrp="1" noChangeArrowheads="1"/>
          </p:cNvSpPr>
          <p:nvPr>
            <p:ph sz="quarter" idx="1"/>
          </p:nvPr>
        </p:nvSpPr>
        <p:spPr>
          <a:xfrm>
            <a:off x="612775" y="1600200"/>
            <a:ext cx="8153400" cy="4495800"/>
          </a:xfrm>
        </p:spPr>
        <p:txBody>
          <a:bodyPr/>
          <a:lstStyle/>
          <a:p>
            <a:pPr eaLnBrk="1" hangingPunct="1"/>
            <a:r>
              <a:rPr lang="en-US" dirty="0" smtClean="0"/>
              <a:t>“Aren’t you going to stand behind your work?”</a:t>
            </a:r>
          </a:p>
          <a:p>
            <a:pPr eaLnBrk="1" hangingPunct="1"/>
            <a:r>
              <a:rPr lang="en-US" dirty="0" smtClean="0"/>
              <a:t>Engineer’s and Surveyor’s Paradox</a:t>
            </a:r>
          </a:p>
          <a:p>
            <a:pPr lvl="1" eaLnBrk="1" hangingPunct="1"/>
            <a:r>
              <a:rPr lang="en-US" dirty="0" smtClean="0"/>
              <a:t>Is it okay to certify, warranty, or guarantee?</a:t>
            </a:r>
          </a:p>
          <a:p>
            <a:pPr lvl="2" eaLnBrk="1" hangingPunct="1"/>
            <a:r>
              <a:rPr lang="en-US" dirty="0" smtClean="0"/>
              <a:t>Insurance answer = ______________</a:t>
            </a:r>
          </a:p>
          <a:p>
            <a:pPr lvl="1" eaLnBrk="1" hangingPunct="1"/>
            <a:r>
              <a:rPr lang="en-US" dirty="0" smtClean="0"/>
              <a:t>What do those words really mean?</a:t>
            </a:r>
          </a:p>
          <a:p>
            <a:pPr lvl="1" eaLnBrk="1" hangingPunct="1">
              <a:buFont typeface="Wingdings" pitchFamily="2" charset="2"/>
              <a:buNone/>
            </a:pPr>
            <a:endParaRPr lang="en-US" dirty="0" smtClean="0"/>
          </a:p>
          <a:p>
            <a:pPr lvl="1"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slide(fromBottom)">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slide(fromBottom)">
                                      <p:cBhvr>
                                        <p:cTn id="12" dur="500"/>
                                        <p:tgtEl>
                                          <p:spTgt spid="204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4803">
                                            <p:txEl>
                                              <p:pRg st="2" end="2"/>
                                            </p:txEl>
                                          </p:spTgt>
                                        </p:tgtEl>
                                        <p:attrNameLst>
                                          <p:attrName>style.visibility</p:attrName>
                                        </p:attrNameLst>
                                      </p:cBhvr>
                                      <p:to>
                                        <p:strVal val="visible"/>
                                      </p:to>
                                    </p:set>
                                    <p:animEffect transition="in" filter="slide(fromBottom)">
                                      <p:cBhvr>
                                        <p:cTn id="17" dur="500"/>
                                        <p:tgtEl>
                                          <p:spTgt spid="204803">
                                            <p:txEl>
                                              <p:pRg st="2" end="2"/>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204803">
                                            <p:txEl>
                                              <p:pRg st="3" end="3"/>
                                            </p:txEl>
                                          </p:spTgt>
                                        </p:tgtEl>
                                        <p:attrNameLst>
                                          <p:attrName>style.visibility</p:attrName>
                                        </p:attrNameLst>
                                      </p:cBhvr>
                                      <p:to>
                                        <p:strVal val="visible"/>
                                      </p:to>
                                    </p:set>
                                    <p:animEffect transition="in" filter="slide(fromBottom)">
                                      <p:cBhvr>
                                        <p:cTn id="20" dur="500"/>
                                        <p:tgtEl>
                                          <p:spTgt spid="20480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04803">
                                            <p:txEl>
                                              <p:pRg st="4" end="4"/>
                                            </p:txEl>
                                          </p:spTgt>
                                        </p:tgtEl>
                                        <p:attrNameLst>
                                          <p:attrName>style.visibility</p:attrName>
                                        </p:attrNameLst>
                                      </p:cBhvr>
                                      <p:to>
                                        <p:strVal val="visible"/>
                                      </p:to>
                                    </p:set>
                                    <p:animEffect transition="in" filter="slide(fromBottom)">
                                      <p:cBhvr>
                                        <p:cTn id="25" dur="500"/>
                                        <p:tgtEl>
                                          <p:spTgt spid="204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p:txBody>
          <a:bodyPr>
            <a:normAutofit/>
          </a:bodyPr>
          <a:lstStyle/>
          <a:p>
            <a:pPr eaLnBrk="1" fontAlgn="auto" hangingPunct="1">
              <a:spcAft>
                <a:spcPts val="0"/>
              </a:spcAft>
              <a:defRPr/>
            </a:pPr>
            <a:r>
              <a:rPr lang="en-US" dirty="0" err="1" smtClean="0"/>
              <a:t>CoNTRACT</a:t>
            </a:r>
            <a:r>
              <a:rPr lang="en-US" dirty="0" smtClean="0"/>
              <a:t> ISSUES FOR DESIGN PROFESSIONALS</a:t>
            </a:r>
            <a:endParaRPr lang="en-US" dirty="0"/>
          </a:p>
        </p:txBody>
      </p:sp>
      <p:sp>
        <p:nvSpPr>
          <p:cNvPr id="185347" name="Rectangle 3"/>
          <p:cNvSpPr>
            <a:spLocks noGrp="1" noChangeArrowheads="1"/>
          </p:cNvSpPr>
          <p:nvPr>
            <p:ph type="subTitle" idx="1"/>
          </p:nvPr>
        </p:nvSpPr>
        <p:spPr>
          <a:xfrm>
            <a:off x="2362200" y="6049963"/>
            <a:ext cx="6705600" cy="685800"/>
          </a:xfrm>
        </p:spPr>
        <p:txBody>
          <a:bodyPr>
            <a:normAutofit fontScale="77500" lnSpcReduction="20000"/>
          </a:bodyPr>
          <a:lstStyle/>
          <a:p>
            <a:pPr eaLnBrk="1" fontAlgn="auto" hangingPunct="1">
              <a:spcAft>
                <a:spcPts val="0"/>
              </a:spcAft>
              <a:buFont typeface="Wingdings"/>
              <a:buNone/>
              <a:defRPr/>
            </a:pPr>
            <a:r>
              <a:rPr lang="en-US" dirty="0" smtClean="0"/>
              <a:t>Adam T. Mow</a:t>
            </a:r>
            <a:r>
              <a:rPr lang="en-US" dirty="0"/>
              <a:t>, Esq., AIA</a:t>
            </a:r>
          </a:p>
          <a:p>
            <a:pPr eaLnBrk="1" fontAlgn="auto" hangingPunct="1">
              <a:spcAft>
                <a:spcPts val="0"/>
              </a:spcAft>
              <a:buFont typeface="Wingdings"/>
              <a:buNone/>
              <a:defRPr/>
            </a:pPr>
            <a:r>
              <a:rPr lang="en-US" dirty="0"/>
              <a:t>Jeffrey M. Hirst, CIC</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Placeholder 1"/>
          <p:cNvSpPr>
            <a:spLocks noGrp="1"/>
          </p:cNvSpPr>
          <p:nvPr>
            <p:ph type="body" idx="1"/>
          </p:nvPr>
        </p:nvSpPr>
        <p:spPr/>
        <p:txBody>
          <a:bodyPr/>
          <a:lstStyle/>
          <a:p>
            <a:endParaRPr lang="en-US" smtClean="0"/>
          </a:p>
        </p:txBody>
      </p:sp>
      <p:sp>
        <p:nvSpPr>
          <p:cNvPr id="88066" name="Title 2"/>
          <p:cNvSpPr>
            <a:spLocks noGrp="1"/>
          </p:cNvSpPr>
          <p:nvPr>
            <p:ph type="title"/>
          </p:nvPr>
        </p:nvSpPr>
        <p:spPr/>
        <p:txBody>
          <a:bodyPr/>
          <a:lstStyle/>
          <a:p>
            <a:r>
              <a:rPr lang="en-US" smtClean="0"/>
              <a:t>Indemnification</a:t>
            </a:r>
          </a:p>
        </p:txBody>
      </p:sp>
      <p:sp>
        <p:nvSpPr>
          <p:cNvPr id="88067"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88069" name="Footer Placeholder 5"/>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smtClean="0"/>
              <a:t>Indemnification</a:t>
            </a:r>
          </a:p>
        </p:txBody>
      </p:sp>
      <p:pic>
        <p:nvPicPr>
          <p:cNvPr id="90114" name="Picture 5" descr="pic25705"/>
          <p:cNvPicPr>
            <a:picLocks noGrp="1" noChangeAspect="1" noChangeArrowheads="1"/>
          </p:cNvPicPr>
          <p:nvPr>
            <p:ph sz="half" idx="1"/>
          </p:nvPr>
        </p:nvPicPr>
        <p:blipFill>
          <a:blip r:embed="rId3" cstate="print"/>
          <a:srcRect/>
          <a:stretch>
            <a:fillRect/>
          </a:stretch>
        </p:blipFill>
        <p:spPr>
          <a:xfrm>
            <a:off x="304800" y="1905000"/>
            <a:ext cx="4286250" cy="2857500"/>
          </a:xfrm>
          <a:prstGeom prst="rect">
            <a:avLst/>
          </a:prstGeom>
          <a:ln>
            <a:noFill/>
          </a:ln>
          <a:effectLst>
            <a:outerShdw blurRad="292100" dist="139700" dir="2700000" algn="tl" rotWithShape="0">
              <a:srgbClr val="333333">
                <a:alpha val="65000"/>
              </a:srgbClr>
            </a:outerShdw>
          </a:effectLst>
        </p:spPr>
      </p:pic>
      <p:sp>
        <p:nvSpPr>
          <p:cNvPr id="315397" name="Rectangle 5"/>
          <p:cNvSpPr>
            <a:spLocks noGrp="1" noChangeArrowheads="1"/>
          </p:cNvSpPr>
          <p:nvPr>
            <p:ph type="body" sz="half" idx="2"/>
          </p:nvPr>
        </p:nvSpPr>
        <p:spPr/>
        <p:txBody>
          <a:bodyPr/>
          <a:lstStyle/>
          <a:p>
            <a:pPr eaLnBrk="1" hangingPunct="1"/>
            <a:r>
              <a:rPr lang="en-US" sz="2800" smtClean="0"/>
              <a:t>“Ah, this is obviously some strange usage of the word ‘safe’ that I wasn’t previously aware of.”</a:t>
            </a:r>
          </a:p>
          <a:p>
            <a:pPr lvl="1" eaLnBrk="1" hangingPunct="1"/>
            <a:r>
              <a:rPr lang="en-US" sz="2400" smtClean="0"/>
              <a:t>Douglas Adams</a:t>
            </a:r>
          </a:p>
          <a:p>
            <a:pPr lvl="2" eaLnBrk="1" hangingPunct="1"/>
            <a:r>
              <a:rPr lang="en-US" sz="2000" smtClean="0"/>
              <a:t>Author: </a:t>
            </a:r>
            <a:r>
              <a:rPr lang="en-US" sz="2000" i="1" smtClean="0"/>
              <a:t>Hitchhiker’s Guide to the Galaxy</a:t>
            </a:r>
          </a:p>
        </p:txBody>
      </p:sp>
      <p:sp>
        <p:nvSpPr>
          <p:cNvPr id="90117" name="Date Placeholder 5"/>
          <p:cNvSpPr>
            <a:spLocks noGrp="1"/>
          </p:cNvSpPr>
          <p:nvPr>
            <p:ph type="dt"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90118" name="Footer Placeholder 6"/>
          <p:cNvSpPr>
            <a:spLocks noGrp="1"/>
          </p:cNvSpPr>
          <p:nvPr>
            <p:ph type="ftr" sz="quarter" idx="12"/>
          </p:nvPr>
        </p:nvSpPr>
        <p:spPr bwMode="auto">
          <a:noFill/>
          <a:ln>
            <a:miter lim="800000"/>
            <a:headEnd/>
            <a:tailEnd/>
          </a:ln>
        </p:spPr>
        <p:txBody>
          <a:bodyPr/>
          <a:lstStyle/>
          <a:p>
            <a:r>
              <a:rPr lang="en-US" smtClean="0"/>
              <a:t>Contract Issues for Design Professionals</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15397">
                                            <p:txEl>
                                              <p:pRg st="0" end="0"/>
                                            </p:txEl>
                                          </p:spTgt>
                                        </p:tgtEl>
                                        <p:attrNameLst>
                                          <p:attrName>style.visibility</p:attrName>
                                        </p:attrNameLst>
                                      </p:cBhvr>
                                      <p:to>
                                        <p:strVal val="visible"/>
                                      </p:to>
                                    </p:set>
                                    <p:animScale>
                                      <p:cBhvr>
                                        <p:cTn id="7" dur="1000" decel="50000" fill="hold">
                                          <p:stCondLst>
                                            <p:cond delay="0"/>
                                          </p:stCondLst>
                                        </p:cTn>
                                        <p:tgtEl>
                                          <p:spTgt spid="31539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5397">
                                            <p:txEl>
                                              <p:pRg st="0" end="0"/>
                                            </p:txEl>
                                          </p:spTgt>
                                        </p:tgtEl>
                                        <p:attrNameLst>
                                          <p:attrName>ppt_x</p:attrName>
                                          <p:attrName>ppt_y</p:attrName>
                                        </p:attrNameLst>
                                      </p:cBhvr>
                                    </p:animMotion>
                                    <p:animEffect transition="in" filter="fade">
                                      <p:cBhvr>
                                        <p:cTn id="9" dur="1000"/>
                                        <p:tgtEl>
                                          <p:spTgt spid="31539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15397">
                                            <p:txEl>
                                              <p:pRg st="1" end="1"/>
                                            </p:txEl>
                                          </p:spTgt>
                                        </p:tgtEl>
                                        <p:attrNameLst>
                                          <p:attrName>style.visibility</p:attrName>
                                        </p:attrNameLst>
                                      </p:cBhvr>
                                      <p:to>
                                        <p:strVal val="visible"/>
                                      </p:to>
                                    </p:set>
                                    <p:animScale>
                                      <p:cBhvr>
                                        <p:cTn id="14" dur="1000" decel="50000" fill="hold">
                                          <p:stCondLst>
                                            <p:cond delay="0"/>
                                          </p:stCondLst>
                                        </p:cTn>
                                        <p:tgtEl>
                                          <p:spTgt spid="31539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15397">
                                            <p:txEl>
                                              <p:pRg st="1" end="1"/>
                                            </p:txEl>
                                          </p:spTgt>
                                        </p:tgtEl>
                                        <p:attrNameLst>
                                          <p:attrName>ppt_x</p:attrName>
                                          <p:attrName>ppt_y</p:attrName>
                                        </p:attrNameLst>
                                      </p:cBhvr>
                                    </p:animMotion>
                                    <p:animEffect transition="in" filter="fade">
                                      <p:cBhvr>
                                        <p:cTn id="16" dur="1000"/>
                                        <p:tgtEl>
                                          <p:spTgt spid="315397">
                                            <p:txEl>
                                              <p:pRg st="1" end="1"/>
                                            </p:txEl>
                                          </p:spTgt>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315397">
                                            <p:txEl>
                                              <p:pRg st="2" end="2"/>
                                            </p:txEl>
                                          </p:spTgt>
                                        </p:tgtEl>
                                        <p:attrNameLst>
                                          <p:attrName>style.visibility</p:attrName>
                                        </p:attrNameLst>
                                      </p:cBhvr>
                                      <p:to>
                                        <p:strVal val="visible"/>
                                      </p:to>
                                    </p:set>
                                    <p:animScale>
                                      <p:cBhvr>
                                        <p:cTn id="19" dur="1000" decel="50000" fill="hold">
                                          <p:stCondLst>
                                            <p:cond delay="0"/>
                                          </p:stCondLst>
                                        </p:cTn>
                                        <p:tgtEl>
                                          <p:spTgt spid="31539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15397">
                                            <p:txEl>
                                              <p:pRg st="2" end="2"/>
                                            </p:txEl>
                                          </p:spTgt>
                                        </p:tgtEl>
                                        <p:attrNameLst>
                                          <p:attrName>ppt_x</p:attrName>
                                          <p:attrName>ppt_y</p:attrName>
                                        </p:attrNameLst>
                                      </p:cBhvr>
                                    </p:animMotion>
                                    <p:animEffect transition="in" filter="fade">
                                      <p:cBhvr>
                                        <p:cTn id="21" dur="1000"/>
                                        <p:tgtEl>
                                          <p:spTgt spid="3153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4"/>
          <p:cNvSpPr>
            <a:spLocks noGrp="1" noChangeArrowheads="1"/>
          </p:cNvSpPr>
          <p:nvPr>
            <p:ph type="title"/>
          </p:nvPr>
        </p:nvSpPr>
        <p:spPr>
          <a:xfrm>
            <a:off x="612775" y="228600"/>
            <a:ext cx="8153400" cy="990600"/>
          </a:xfrm>
        </p:spPr>
        <p:txBody>
          <a:bodyPr/>
          <a:lstStyle/>
          <a:p>
            <a:pPr eaLnBrk="1" hangingPunct="1"/>
            <a:r>
              <a:rPr lang="en-US" smtClean="0"/>
              <a:t>Indemnification</a:t>
            </a:r>
          </a:p>
        </p:txBody>
      </p:sp>
      <p:sp>
        <p:nvSpPr>
          <p:cNvPr id="92162"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92163"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92165" name="Rectangle 3"/>
          <p:cNvSpPr>
            <a:spLocks noGrp="1" noChangeArrowheads="1"/>
          </p:cNvSpPr>
          <p:nvPr>
            <p:ph sz="quarter" idx="1"/>
          </p:nvPr>
        </p:nvSpPr>
        <p:spPr>
          <a:xfrm>
            <a:off x="612775" y="1600200"/>
            <a:ext cx="8153400" cy="4495800"/>
          </a:xfrm>
        </p:spPr>
        <p:txBody>
          <a:bodyPr/>
          <a:lstStyle/>
          <a:p>
            <a:pPr eaLnBrk="1" hangingPunct="1">
              <a:lnSpc>
                <a:spcPct val="90000"/>
              </a:lnSpc>
            </a:pPr>
            <a:r>
              <a:rPr lang="en-US" smtClean="0"/>
              <a:t>Professional Liability policies have an exclusion called the “Contractual Liability Exclusion”</a:t>
            </a:r>
          </a:p>
          <a:p>
            <a:pPr lvl="1" eaLnBrk="1" hangingPunct="1">
              <a:lnSpc>
                <a:spcPct val="90000"/>
              </a:lnSpc>
            </a:pPr>
            <a:r>
              <a:rPr lang="en-US" smtClean="0"/>
              <a:t>The policy excludes coverage for any liability assumed in a contract or agreement… </a:t>
            </a:r>
          </a:p>
          <a:p>
            <a:pPr lvl="1" eaLnBrk="1" hangingPunct="1">
              <a:lnSpc>
                <a:spcPct val="90000"/>
              </a:lnSpc>
            </a:pPr>
            <a:r>
              <a:rPr lang="en-US" smtClean="0"/>
              <a:t>…except for liability that would exist in the absence of the contract or agreement</a:t>
            </a:r>
          </a:p>
          <a:p>
            <a:pPr eaLnBrk="1" hangingPunct="1">
              <a:lnSpc>
                <a:spcPct val="90000"/>
              </a:lnSpc>
            </a:pPr>
            <a:r>
              <a:rPr lang="en-US" smtClean="0"/>
              <a:t>What liability exists in the absence of the contract or agreement?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612775" y="228600"/>
            <a:ext cx="8153400" cy="990600"/>
          </a:xfrm>
        </p:spPr>
        <p:txBody>
          <a:bodyPr/>
          <a:lstStyle/>
          <a:p>
            <a:pPr eaLnBrk="1" hangingPunct="1"/>
            <a:r>
              <a:rPr lang="en-US" smtClean="0"/>
              <a:t>Indemnification</a:t>
            </a:r>
          </a:p>
        </p:txBody>
      </p:sp>
      <p:sp>
        <p:nvSpPr>
          <p:cNvPr id="94210"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94211"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210947" name="Rectangle 3"/>
          <p:cNvSpPr>
            <a:spLocks noGrp="1" noChangeArrowheads="1"/>
          </p:cNvSpPr>
          <p:nvPr>
            <p:ph sz="quarter" idx="1"/>
          </p:nvPr>
        </p:nvSpPr>
        <p:spPr>
          <a:xfrm>
            <a:off x="609600" y="1600200"/>
            <a:ext cx="8153400" cy="4495800"/>
          </a:xfrm>
        </p:spPr>
        <p:txBody>
          <a:bodyPr/>
          <a:lstStyle/>
          <a:p>
            <a:pPr eaLnBrk="1" hangingPunct="1"/>
            <a:r>
              <a:rPr lang="en-US" smtClean="0"/>
              <a:t>How far can you go with indemnification?</a:t>
            </a:r>
          </a:p>
          <a:p>
            <a:pPr eaLnBrk="1" hangingPunct="1"/>
            <a:r>
              <a:rPr lang="en-US" smtClean="0"/>
              <a:t>Consider the following:</a:t>
            </a:r>
          </a:p>
        </p:txBody>
      </p:sp>
      <p:sp>
        <p:nvSpPr>
          <p:cNvPr id="210948" name="Text Box 4"/>
          <p:cNvSpPr txBox="1">
            <a:spLocks noChangeArrowheads="1"/>
          </p:cNvSpPr>
          <p:nvPr/>
        </p:nvSpPr>
        <p:spPr bwMode="auto">
          <a:xfrm>
            <a:off x="1371600" y="2819400"/>
            <a:ext cx="6248400" cy="3022600"/>
          </a:xfrm>
          <a:prstGeom prst="rect">
            <a:avLst/>
          </a:prstGeom>
          <a:noFill/>
          <a:ln w="9525">
            <a:solidFill>
              <a:schemeClr val="tx1"/>
            </a:solidFill>
            <a:miter lim="800000"/>
            <a:headEnd/>
            <a:tailEnd/>
          </a:ln>
        </p:spPr>
        <p:txBody>
          <a:bodyPr lIns="91432" tIns="45716" rIns="91432" bIns="45716">
            <a:spAutoFit/>
          </a:bodyPr>
          <a:lstStyle/>
          <a:p>
            <a:pPr>
              <a:spcBef>
                <a:spcPct val="50000"/>
              </a:spcBef>
            </a:pPr>
            <a:r>
              <a:rPr lang="en-US" sz="2400"/>
              <a:t>Subcontractor shall indemnify, defend, and hold harmless Contractor, Owner, Architect, and Contractor’s subcontractors, officers, agents, employees, affiliates, and invitees from any and all claims, damages, costs, attorney fees, expenses, losses, or liabilities of every kind and nature whatsoever in any way related to Subcontractor’s work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Scale>
                                      <p:cBhvr>
                                        <p:cTn id="7" dur="1000" decel="50000" fill="hold">
                                          <p:stCondLst>
                                            <p:cond delay="0"/>
                                          </p:stCondLst>
                                        </p:cTn>
                                        <p:tgtEl>
                                          <p:spTgt spid="2109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0947">
                                            <p:txEl>
                                              <p:pRg st="0" end="0"/>
                                            </p:txEl>
                                          </p:spTgt>
                                        </p:tgtEl>
                                        <p:attrNameLst>
                                          <p:attrName>ppt_x</p:attrName>
                                          <p:attrName>ppt_y</p:attrName>
                                        </p:attrNameLst>
                                      </p:cBhvr>
                                    </p:animMotion>
                                    <p:animEffect transition="in" filter="fade">
                                      <p:cBhvr>
                                        <p:cTn id="9" dur="1000"/>
                                        <p:tgtEl>
                                          <p:spTgt spid="2109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10947">
                                            <p:txEl>
                                              <p:pRg st="1" end="1"/>
                                            </p:txEl>
                                          </p:spTgt>
                                        </p:tgtEl>
                                        <p:attrNameLst>
                                          <p:attrName>style.visibility</p:attrName>
                                        </p:attrNameLst>
                                      </p:cBhvr>
                                      <p:to>
                                        <p:strVal val="visible"/>
                                      </p:to>
                                    </p:set>
                                    <p:animScale>
                                      <p:cBhvr>
                                        <p:cTn id="14" dur="1000" decel="50000" fill="hold">
                                          <p:stCondLst>
                                            <p:cond delay="0"/>
                                          </p:stCondLst>
                                        </p:cTn>
                                        <p:tgtEl>
                                          <p:spTgt spid="21094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10947">
                                            <p:txEl>
                                              <p:pRg st="1" end="1"/>
                                            </p:txEl>
                                          </p:spTgt>
                                        </p:tgtEl>
                                        <p:attrNameLst>
                                          <p:attrName>ppt_x</p:attrName>
                                          <p:attrName>ppt_y</p:attrName>
                                        </p:attrNameLst>
                                      </p:cBhvr>
                                    </p:animMotion>
                                    <p:animEffect transition="in" filter="fade">
                                      <p:cBhvr>
                                        <p:cTn id="16" dur="1000"/>
                                        <p:tgtEl>
                                          <p:spTgt spid="2109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0948"/>
                                        </p:tgtEl>
                                        <p:attrNameLst>
                                          <p:attrName>style.visibility</p:attrName>
                                        </p:attrNameLst>
                                      </p:cBhvr>
                                      <p:to>
                                        <p:strVal val="visible"/>
                                      </p:to>
                                    </p:set>
                                    <p:anim calcmode="lin" valueType="num">
                                      <p:cBhvr additive="base">
                                        <p:cTn id="21" dur="500" fill="hold"/>
                                        <p:tgtEl>
                                          <p:spTgt spid="210948"/>
                                        </p:tgtEl>
                                        <p:attrNameLst>
                                          <p:attrName>ppt_x</p:attrName>
                                        </p:attrNameLst>
                                      </p:cBhvr>
                                      <p:tavLst>
                                        <p:tav tm="0">
                                          <p:val>
                                            <p:strVal val="#ppt_x"/>
                                          </p:val>
                                        </p:tav>
                                        <p:tav tm="100000">
                                          <p:val>
                                            <p:strVal val="#ppt_x"/>
                                          </p:val>
                                        </p:tav>
                                      </p:tavLst>
                                    </p:anim>
                                    <p:anim calcmode="lin" valueType="num">
                                      <p:cBhvr additive="base">
                                        <p:cTn id="22" dur="500" fill="hold"/>
                                        <p:tgtEl>
                                          <p:spTgt spid="2109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P spid="21094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12775" y="228600"/>
            <a:ext cx="8153400" cy="990600"/>
          </a:xfrm>
        </p:spPr>
        <p:txBody>
          <a:bodyPr/>
          <a:lstStyle/>
          <a:p>
            <a:pPr eaLnBrk="1" hangingPunct="1"/>
            <a:r>
              <a:rPr lang="en-US" smtClean="0"/>
              <a:t>Indemnification</a:t>
            </a:r>
          </a:p>
        </p:txBody>
      </p:sp>
      <p:sp>
        <p:nvSpPr>
          <p:cNvPr id="96258"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96259"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210947" name="Rectangle 3"/>
          <p:cNvSpPr>
            <a:spLocks noGrp="1" noChangeArrowheads="1"/>
          </p:cNvSpPr>
          <p:nvPr>
            <p:ph sz="quarter" idx="1"/>
          </p:nvPr>
        </p:nvSpPr>
        <p:spPr>
          <a:xfrm>
            <a:off x="612775" y="1600200"/>
            <a:ext cx="8153400" cy="4495800"/>
          </a:xfrm>
        </p:spPr>
        <p:txBody>
          <a:bodyPr/>
          <a:lstStyle/>
          <a:p>
            <a:pPr eaLnBrk="1" hangingPunct="1"/>
            <a:r>
              <a:rPr lang="en-US" smtClean="0"/>
              <a:t>Remember the contractual liability exclusion</a:t>
            </a:r>
          </a:p>
          <a:p>
            <a:pPr eaLnBrk="1" hangingPunct="1"/>
            <a:r>
              <a:rPr lang="en-US" smtClean="0"/>
              <a:t>Consider the following:</a:t>
            </a:r>
          </a:p>
        </p:txBody>
      </p:sp>
      <p:sp>
        <p:nvSpPr>
          <p:cNvPr id="210948" name="Text Box 4"/>
          <p:cNvSpPr txBox="1">
            <a:spLocks noChangeArrowheads="1"/>
          </p:cNvSpPr>
          <p:nvPr/>
        </p:nvSpPr>
        <p:spPr bwMode="auto">
          <a:xfrm>
            <a:off x="1371600" y="2743200"/>
            <a:ext cx="6248400" cy="3387725"/>
          </a:xfrm>
          <a:prstGeom prst="rect">
            <a:avLst/>
          </a:prstGeom>
          <a:noFill/>
          <a:ln w="9525">
            <a:solidFill>
              <a:schemeClr val="tx1"/>
            </a:solidFill>
            <a:miter lim="800000"/>
            <a:headEnd/>
            <a:tailEnd/>
          </a:ln>
        </p:spPr>
        <p:txBody>
          <a:bodyPr lIns="91432" tIns="45716" rIns="91432" bIns="45716">
            <a:spAutoFit/>
          </a:bodyPr>
          <a:lstStyle/>
          <a:p>
            <a:pPr>
              <a:spcBef>
                <a:spcPct val="50000"/>
              </a:spcBef>
            </a:pPr>
            <a:r>
              <a:rPr lang="en-US" sz="2400"/>
              <a:t>Subcontractor shall indemnify, </a:t>
            </a:r>
            <a:r>
              <a:rPr lang="en-US" sz="2400" b="1" u="sng"/>
              <a:t>defend</a:t>
            </a:r>
            <a:r>
              <a:rPr lang="en-US" sz="2400"/>
              <a:t>, and hold harmless Contractor, Owner, Architect, and Contractor’s subcontractors, officers, </a:t>
            </a:r>
            <a:r>
              <a:rPr lang="en-US" sz="2400" b="1" u="sng"/>
              <a:t>agents</a:t>
            </a:r>
            <a:r>
              <a:rPr lang="en-US" sz="2400"/>
              <a:t>, employees, </a:t>
            </a:r>
            <a:r>
              <a:rPr lang="en-US" sz="2400" b="1" u="sng"/>
              <a:t>affiliates</a:t>
            </a:r>
            <a:r>
              <a:rPr lang="en-US" sz="2400"/>
              <a:t>, and </a:t>
            </a:r>
            <a:r>
              <a:rPr lang="en-US" sz="2400" b="1" u="sng"/>
              <a:t>invitees</a:t>
            </a:r>
            <a:r>
              <a:rPr lang="en-US" sz="2400"/>
              <a:t> from </a:t>
            </a:r>
            <a:r>
              <a:rPr lang="en-US" sz="2400" b="1" u="sng"/>
              <a:t>any and all</a:t>
            </a:r>
            <a:r>
              <a:rPr lang="en-US" sz="2400"/>
              <a:t> claims, damages, costs, </a:t>
            </a:r>
            <a:r>
              <a:rPr lang="en-US" sz="2400" b="1" u="sng"/>
              <a:t>attorney fees</a:t>
            </a:r>
            <a:r>
              <a:rPr lang="en-US" sz="2400"/>
              <a:t>, expenses, losses, or liabilities of </a:t>
            </a:r>
            <a:r>
              <a:rPr lang="en-US" sz="2400" b="1" u="sng"/>
              <a:t>every kind and nature</a:t>
            </a:r>
            <a:r>
              <a:rPr lang="en-US" sz="2400"/>
              <a:t> </a:t>
            </a:r>
            <a:r>
              <a:rPr lang="en-US" sz="2400" b="1" u="sng"/>
              <a:t>whatsoever in any way related to</a:t>
            </a:r>
            <a:r>
              <a:rPr lang="en-US" sz="2400"/>
              <a:t> Subcontractor’s work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Scale>
                                      <p:cBhvr>
                                        <p:cTn id="7" dur="1000" decel="50000" fill="hold">
                                          <p:stCondLst>
                                            <p:cond delay="0"/>
                                          </p:stCondLst>
                                        </p:cTn>
                                        <p:tgtEl>
                                          <p:spTgt spid="2109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0947">
                                            <p:txEl>
                                              <p:pRg st="0" end="0"/>
                                            </p:txEl>
                                          </p:spTgt>
                                        </p:tgtEl>
                                        <p:attrNameLst>
                                          <p:attrName>ppt_x</p:attrName>
                                          <p:attrName>ppt_y</p:attrName>
                                        </p:attrNameLst>
                                      </p:cBhvr>
                                    </p:animMotion>
                                    <p:animEffect transition="in" filter="fade">
                                      <p:cBhvr>
                                        <p:cTn id="9" dur="1000"/>
                                        <p:tgtEl>
                                          <p:spTgt spid="2109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10947">
                                            <p:txEl>
                                              <p:pRg st="1" end="1"/>
                                            </p:txEl>
                                          </p:spTgt>
                                        </p:tgtEl>
                                        <p:attrNameLst>
                                          <p:attrName>style.visibility</p:attrName>
                                        </p:attrNameLst>
                                      </p:cBhvr>
                                      <p:to>
                                        <p:strVal val="visible"/>
                                      </p:to>
                                    </p:set>
                                    <p:animScale>
                                      <p:cBhvr>
                                        <p:cTn id="14" dur="1000" decel="50000" fill="hold">
                                          <p:stCondLst>
                                            <p:cond delay="0"/>
                                          </p:stCondLst>
                                        </p:cTn>
                                        <p:tgtEl>
                                          <p:spTgt spid="21094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10947">
                                            <p:txEl>
                                              <p:pRg st="1" end="1"/>
                                            </p:txEl>
                                          </p:spTgt>
                                        </p:tgtEl>
                                        <p:attrNameLst>
                                          <p:attrName>ppt_x</p:attrName>
                                          <p:attrName>ppt_y</p:attrName>
                                        </p:attrNameLst>
                                      </p:cBhvr>
                                    </p:animMotion>
                                    <p:animEffect transition="in" filter="fade">
                                      <p:cBhvr>
                                        <p:cTn id="16" dur="1000"/>
                                        <p:tgtEl>
                                          <p:spTgt spid="2109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0948"/>
                                        </p:tgtEl>
                                        <p:attrNameLst>
                                          <p:attrName>style.visibility</p:attrName>
                                        </p:attrNameLst>
                                      </p:cBhvr>
                                      <p:to>
                                        <p:strVal val="visible"/>
                                      </p:to>
                                    </p:set>
                                    <p:anim calcmode="lin" valueType="num">
                                      <p:cBhvr additive="base">
                                        <p:cTn id="21" dur="500" fill="hold"/>
                                        <p:tgtEl>
                                          <p:spTgt spid="210948"/>
                                        </p:tgtEl>
                                        <p:attrNameLst>
                                          <p:attrName>ppt_x</p:attrName>
                                        </p:attrNameLst>
                                      </p:cBhvr>
                                      <p:tavLst>
                                        <p:tav tm="0">
                                          <p:val>
                                            <p:strVal val="#ppt_x"/>
                                          </p:val>
                                        </p:tav>
                                        <p:tav tm="100000">
                                          <p:val>
                                            <p:strVal val="#ppt_x"/>
                                          </p:val>
                                        </p:tav>
                                      </p:tavLst>
                                    </p:anim>
                                    <p:anim calcmode="lin" valueType="num">
                                      <p:cBhvr additive="base">
                                        <p:cTn id="22" dur="500" fill="hold"/>
                                        <p:tgtEl>
                                          <p:spTgt spid="2109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P spid="21094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Title 1"/>
          <p:cNvSpPr>
            <a:spLocks noGrp="1"/>
          </p:cNvSpPr>
          <p:nvPr>
            <p:ph type="title"/>
          </p:nvPr>
        </p:nvSpPr>
        <p:spPr>
          <a:xfrm>
            <a:off x="612775" y="228600"/>
            <a:ext cx="8153400" cy="990600"/>
          </a:xfrm>
        </p:spPr>
        <p:txBody>
          <a:bodyPr/>
          <a:lstStyle/>
          <a:p>
            <a:r>
              <a:rPr lang="en-US" smtClean="0"/>
              <a:t>Senate Bill 124</a:t>
            </a:r>
          </a:p>
        </p:txBody>
      </p:sp>
      <p:sp>
        <p:nvSpPr>
          <p:cNvPr id="98306" name="Content Placeholder 2"/>
          <p:cNvSpPr>
            <a:spLocks noGrp="1"/>
          </p:cNvSpPr>
          <p:nvPr>
            <p:ph sz="quarter" idx="1"/>
          </p:nvPr>
        </p:nvSpPr>
        <p:spPr>
          <a:xfrm>
            <a:off x="612775" y="1600200"/>
            <a:ext cx="8153400" cy="4495800"/>
          </a:xfrm>
        </p:spPr>
        <p:txBody>
          <a:bodyPr/>
          <a:lstStyle/>
          <a:p>
            <a:r>
              <a:rPr lang="en-US" smtClean="0"/>
              <a:t>Special recognition:  Clint Topham and Michael Smith for leading the ACEC charge on this measure</a:t>
            </a:r>
          </a:p>
          <a:p>
            <a:pPr lvl="1"/>
            <a:r>
              <a:rPr lang="en-US" smtClean="0"/>
              <a:t>Effective May 12, 2009</a:t>
            </a:r>
          </a:p>
          <a:p>
            <a:pPr lvl="1"/>
            <a:r>
              <a:rPr lang="en-US" smtClean="0"/>
              <a:t>Affects state contracts</a:t>
            </a:r>
          </a:p>
          <a:p>
            <a:pPr lvl="1"/>
            <a:r>
              <a:rPr lang="en-US" smtClean="0"/>
              <a:t>A design professional not required to provide indemnification to another party unless results from design professional’s negligent act, error, or omission</a:t>
            </a:r>
          </a:p>
        </p:txBody>
      </p:sp>
      <p:sp>
        <p:nvSpPr>
          <p:cNvPr id="98307"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98308"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Placeholder 1"/>
          <p:cNvSpPr>
            <a:spLocks noGrp="1"/>
          </p:cNvSpPr>
          <p:nvPr>
            <p:ph type="body" idx="1"/>
          </p:nvPr>
        </p:nvSpPr>
        <p:spPr/>
        <p:txBody>
          <a:bodyPr/>
          <a:lstStyle/>
          <a:p>
            <a:endParaRPr lang="en-US" smtClean="0"/>
          </a:p>
        </p:txBody>
      </p:sp>
      <p:sp>
        <p:nvSpPr>
          <p:cNvPr id="99330" name="Title 2"/>
          <p:cNvSpPr>
            <a:spLocks noGrp="1"/>
          </p:cNvSpPr>
          <p:nvPr>
            <p:ph type="title"/>
          </p:nvPr>
        </p:nvSpPr>
        <p:spPr/>
        <p:txBody>
          <a:bodyPr/>
          <a:lstStyle/>
          <a:p>
            <a:r>
              <a:rPr lang="en-US" smtClean="0"/>
              <a:t>Insurance</a:t>
            </a:r>
          </a:p>
        </p:txBody>
      </p:sp>
      <p:sp>
        <p:nvSpPr>
          <p:cNvPr id="99331"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99333" name="Footer Placeholder 5"/>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4"/>
          <p:cNvSpPr>
            <a:spLocks noGrp="1" noChangeArrowheads="1"/>
          </p:cNvSpPr>
          <p:nvPr>
            <p:ph type="title"/>
          </p:nvPr>
        </p:nvSpPr>
        <p:spPr/>
        <p:txBody>
          <a:bodyPr/>
          <a:lstStyle/>
          <a:p>
            <a:pPr eaLnBrk="1" hangingPunct="1"/>
            <a:r>
              <a:rPr lang="en-US" smtClean="0"/>
              <a:t>Insurance</a:t>
            </a:r>
          </a:p>
        </p:txBody>
      </p:sp>
      <p:pic>
        <p:nvPicPr>
          <p:cNvPr id="101378" name="Picture 7" descr="j0178865"/>
          <p:cNvPicPr>
            <a:picLocks noGrp="1" noChangeAspect="1" noChangeArrowheads="1"/>
          </p:cNvPicPr>
          <p:nvPr>
            <p:ph sz="half" idx="1"/>
          </p:nvPr>
        </p:nvPicPr>
        <p:blipFill>
          <a:blip r:embed="rId3" cstate="print"/>
          <a:srcRect/>
          <a:stretch>
            <a:fillRect/>
          </a:stretch>
        </p:blipFill>
        <p:spPr>
          <a:xfrm>
            <a:off x="1263650" y="2038350"/>
            <a:ext cx="2425700" cy="3657600"/>
          </a:xfrm>
          <a:ln w="12700">
            <a:solidFill>
              <a:schemeClr val="tx1"/>
            </a:solidFill>
          </a:ln>
        </p:spPr>
      </p:pic>
      <p:sp>
        <p:nvSpPr>
          <p:cNvPr id="321542" name="Rectangle 6"/>
          <p:cNvSpPr>
            <a:spLocks noGrp="1" noChangeArrowheads="1"/>
          </p:cNvSpPr>
          <p:nvPr>
            <p:ph type="body" sz="half" idx="2"/>
          </p:nvPr>
        </p:nvSpPr>
        <p:spPr>
          <a:xfrm>
            <a:off x="4419600" y="1600200"/>
            <a:ext cx="4267200" cy="4533900"/>
          </a:xfrm>
        </p:spPr>
        <p:txBody>
          <a:bodyPr/>
          <a:lstStyle/>
          <a:p>
            <a:pPr marL="533400" indent="-533400" eaLnBrk="1" hangingPunct="1">
              <a:lnSpc>
                <a:spcPct val="90000"/>
              </a:lnSpc>
            </a:pPr>
            <a:r>
              <a:rPr lang="en-US" sz="2800" smtClean="0"/>
              <a:t>Top four reasons to worry about insurance:</a:t>
            </a:r>
          </a:p>
          <a:p>
            <a:pPr marL="914400" lvl="1" indent="-457200" eaLnBrk="1" hangingPunct="1">
              <a:lnSpc>
                <a:spcPct val="90000"/>
              </a:lnSpc>
              <a:buFont typeface="Wingdings" pitchFamily="2" charset="2"/>
              <a:buAutoNum type="arabicPeriod"/>
            </a:pPr>
            <a:r>
              <a:rPr lang="en-US" sz="2400" smtClean="0"/>
              <a:t>Paying premium is fun</a:t>
            </a:r>
          </a:p>
          <a:p>
            <a:pPr marL="914400" lvl="1" indent="-457200" eaLnBrk="1" hangingPunct="1">
              <a:lnSpc>
                <a:spcPct val="90000"/>
              </a:lnSpc>
              <a:buFont typeface="Wingdings" pitchFamily="2" charset="2"/>
              <a:buAutoNum type="arabicPeriod"/>
            </a:pPr>
            <a:r>
              <a:rPr lang="en-US" sz="2400" smtClean="0"/>
              <a:t>Insurance policies are a great read</a:t>
            </a:r>
          </a:p>
          <a:p>
            <a:pPr marL="914400" lvl="1" indent="-457200" eaLnBrk="1" hangingPunct="1">
              <a:lnSpc>
                <a:spcPct val="90000"/>
              </a:lnSpc>
              <a:buFont typeface="Wingdings" pitchFamily="2" charset="2"/>
              <a:buAutoNum type="arabicPeriod"/>
            </a:pPr>
            <a:r>
              <a:rPr lang="en-US" sz="2400" smtClean="0"/>
              <a:t>If you don’t have it when (or how) you need it most, then you’ll miss it dearly</a:t>
            </a:r>
          </a:p>
          <a:p>
            <a:pPr marL="914400" lvl="1" indent="-457200" eaLnBrk="1" hangingPunct="1">
              <a:lnSpc>
                <a:spcPct val="90000"/>
              </a:lnSpc>
              <a:buFont typeface="Wingdings" pitchFamily="2" charset="2"/>
              <a:buAutoNum type="arabicPeriod"/>
            </a:pPr>
            <a:r>
              <a:rPr lang="en-US" sz="2400" smtClean="0"/>
              <a:t>Clients want it</a:t>
            </a:r>
          </a:p>
          <a:p>
            <a:pPr marL="1295400" lvl="2" indent="-381000" eaLnBrk="1" hangingPunct="1">
              <a:lnSpc>
                <a:spcPct val="90000"/>
              </a:lnSpc>
              <a:buFont typeface="Wingdings" pitchFamily="2" charset="2"/>
              <a:buAutoNum type="arabicPeriod"/>
            </a:pPr>
            <a:endParaRPr lang="en-US" sz="2000" smtClean="0"/>
          </a:p>
        </p:txBody>
      </p:sp>
      <p:sp>
        <p:nvSpPr>
          <p:cNvPr id="101381" name="Date Placeholder 5"/>
          <p:cNvSpPr>
            <a:spLocks noGrp="1"/>
          </p:cNvSpPr>
          <p:nvPr>
            <p:ph type="dt"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101382" name="Footer Placeholder 6"/>
          <p:cNvSpPr>
            <a:spLocks noGrp="1"/>
          </p:cNvSpPr>
          <p:nvPr>
            <p:ph type="ftr" sz="quarter" idx="12"/>
          </p:nvPr>
        </p:nvSpPr>
        <p:spPr bwMode="auto">
          <a:noFill/>
          <a:ln>
            <a:miter lim="800000"/>
            <a:headEnd/>
            <a:tailEnd/>
          </a:ln>
        </p:spPr>
        <p:txBody>
          <a:bodyPr/>
          <a:lstStyle/>
          <a:p>
            <a:r>
              <a:rPr lang="en-US" smtClean="0"/>
              <a:t>Contract Issues for Design Professionals</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5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5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5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15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15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457200" y="304800"/>
            <a:ext cx="8229600" cy="1143000"/>
          </a:xfrm>
        </p:spPr>
        <p:txBody>
          <a:bodyPr/>
          <a:lstStyle/>
          <a:p>
            <a:pPr eaLnBrk="1" hangingPunct="1"/>
            <a:r>
              <a:rPr lang="en-US" smtClean="0"/>
              <a:t>Insurance Requirements</a:t>
            </a:r>
          </a:p>
        </p:txBody>
      </p:sp>
      <p:sp>
        <p:nvSpPr>
          <p:cNvPr id="103426"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103427"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103429" name="Rectangle 3"/>
          <p:cNvSpPr>
            <a:spLocks noGrp="1" noChangeArrowheads="1"/>
          </p:cNvSpPr>
          <p:nvPr>
            <p:ph sz="quarter" idx="1"/>
          </p:nvPr>
        </p:nvSpPr>
        <p:spPr>
          <a:xfrm>
            <a:off x="612775" y="1600200"/>
            <a:ext cx="8153400" cy="4495800"/>
          </a:xfrm>
        </p:spPr>
        <p:txBody>
          <a:bodyPr/>
          <a:lstStyle/>
          <a:p>
            <a:pPr eaLnBrk="1" hangingPunct="1">
              <a:lnSpc>
                <a:spcPct val="90000"/>
              </a:lnSpc>
            </a:pPr>
            <a:r>
              <a:rPr lang="en-US" sz="2800" smtClean="0"/>
              <a:t>Contracts often ask you to carry “blanket” contractual liability coverage</a:t>
            </a:r>
          </a:p>
          <a:p>
            <a:pPr eaLnBrk="1" hangingPunct="1">
              <a:lnSpc>
                <a:spcPct val="90000"/>
              </a:lnSpc>
            </a:pPr>
            <a:r>
              <a:rPr lang="en-US" sz="2800" smtClean="0"/>
              <a:t>Insurance required to “cover obligations” in indemnification clause</a:t>
            </a:r>
          </a:p>
          <a:p>
            <a:pPr eaLnBrk="1" hangingPunct="1">
              <a:lnSpc>
                <a:spcPct val="90000"/>
              </a:lnSpc>
            </a:pPr>
            <a:r>
              <a:rPr lang="en-US" sz="2800" smtClean="0"/>
              <a:t>Be careful about excessive insurance limits or requirements</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457200" y="304800"/>
            <a:ext cx="8229600" cy="1143000"/>
          </a:xfrm>
        </p:spPr>
        <p:txBody>
          <a:bodyPr/>
          <a:lstStyle/>
          <a:p>
            <a:pPr eaLnBrk="1" hangingPunct="1"/>
            <a:r>
              <a:rPr lang="en-US" smtClean="0"/>
              <a:t>Insurance Requirements</a:t>
            </a:r>
          </a:p>
        </p:txBody>
      </p:sp>
      <p:sp>
        <p:nvSpPr>
          <p:cNvPr id="105474"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105475"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105477" name="Rectangle 3"/>
          <p:cNvSpPr>
            <a:spLocks noGrp="1" noChangeArrowheads="1"/>
          </p:cNvSpPr>
          <p:nvPr>
            <p:ph sz="quarter" idx="1"/>
          </p:nvPr>
        </p:nvSpPr>
        <p:spPr>
          <a:xfrm>
            <a:off x="609600" y="1600200"/>
            <a:ext cx="8153400" cy="4495800"/>
          </a:xfrm>
        </p:spPr>
        <p:txBody>
          <a:bodyPr/>
          <a:lstStyle/>
          <a:p>
            <a:pPr eaLnBrk="1" hangingPunct="1"/>
            <a:r>
              <a:rPr lang="en-US" smtClean="0"/>
              <a:t>Consider the following two clauses:</a:t>
            </a:r>
          </a:p>
        </p:txBody>
      </p:sp>
      <p:sp>
        <p:nvSpPr>
          <p:cNvPr id="105478" name="Text Box 4"/>
          <p:cNvSpPr txBox="1">
            <a:spLocks noChangeArrowheads="1"/>
          </p:cNvSpPr>
          <p:nvPr/>
        </p:nvSpPr>
        <p:spPr bwMode="auto">
          <a:xfrm>
            <a:off x="1676400" y="4114800"/>
            <a:ext cx="5486400" cy="1562100"/>
          </a:xfrm>
          <a:prstGeom prst="rect">
            <a:avLst/>
          </a:prstGeom>
          <a:noFill/>
          <a:ln w="9525">
            <a:solidFill>
              <a:schemeClr val="tx1"/>
            </a:solidFill>
            <a:miter lim="800000"/>
            <a:headEnd/>
            <a:tailEnd/>
          </a:ln>
        </p:spPr>
        <p:txBody>
          <a:bodyPr lIns="91432" tIns="45716" rIns="91432" bIns="45716">
            <a:spAutoFit/>
          </a:bodyPr>
          <a:lstStyle/>
          <a:p>
            <a:pPr>
              <a:spcBef>
                <a:spcPct val="50000"/>
              </a:spcBef>
            </a:pPr>
            <a:r>
              <a:rPr lang="en-US" sz="2400"/>
              <a:t>The obligations contained in this agreement shall not be limited in any way by any insurance or coverage requirements contained herein</a:t>
            </a:r>
          </a:p>
        </p:txBody>
      </p:sp>
      <p:sp>
        <p:nvSpPr>
          <p:cNvPr id="105479" name="Text Box 5"/>
          <p:cNvSpPr txBox="1">
            <a:spLocks noChangeArrowheads="1"/>
          </p:cNvSpPr>
          <p:nvPr/>
        </p:nvSpPr>
        <p:spPr bwMode="auto">
          <a:xfrm>
            <a:off x="1676400" y="2590800"/>
            <a:ext cx="5486400" cy="1196975"/>
          </a:xfrm>
          <a:prstGeom prst="rect">
            <a:avLst/>
          </a:prstGeom>
          <a:noFill/>
          <a:ln w="9525">
            <a:solidFill>
              <a:schemeClr val="tx1"/>
            </a:solidFill>
            <a:miter lim="800000"/>
            <a:headEnd/>
            <a:tailEnd/>
          </a:ln>
        </p:spPr>
        <p:txBody>
          <a:bodyPr lIns="91432" tIns="45716" rIns="91432" bIns="45716">
            <a:spAutoFit/>
          </a:bodyPr>
          <a:lstStyle/>
          <a:p>
            <a:pPr>
              <a:spcBef>
                <a:spcPct val="50000"/>
              </a:spcBef>
            </a:pPr>
            <a:r>
              <a:rPr lang="en-US" sz="2400"/>
              <a:t>Maintain insurance amounts equal to the minimum limits set forth in the Prime Contract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12775" y="228600"/>
            <a:ext cx="8153400" cy="990600"/>
          </a:xfrm>
        </p:spPr>
        <p:txBody>
          <a:bodyPr/>
          <a:lstStyle/>
          <a:p>
            <a:r>
              <a:rPr lang="en-US" smtClean="0"/>
              <a:t>Life Is Full of Risk</a:t>
            </a:r>
          </a:p>
        </p:txBody>
      </p:sp>
      <p:pic>
        <p:nvPicPr>
          <p:cNvPr id="27650" name="Content Placeholder 6" descr="Storms.bmp"/>
          <p:cNvPicPr>
            <a:picLocks noGrp="1" noChangeAspect="1"/>
          </p:cNvPicPr>
          <p:nvPr>
            <p:ph sz="quarter" idx="1"/>
          </p:nvPr>
        </p:nvPicPr>
        <p:blipFill>
          <a:blip r:embed="rId3" cstate="print"/>
          <a:srcRect/>
          <a:stretch>
            <a:fillRect/>
          </a:stretch>
        </p:blipFill>
        <p:spPr>
          <a:xfrm>
            <a:off x="2371725" y="1600200"/>
            <a:ext cx="4635500" cy="4495800"/>
          </a:xfrm>
          <a:prstGeom prst="rect">
            <a:avLst/>
          </a:prstGeom>
          <a:ln>
            <a:noFill/>
          </a:ln>
          <a:effectLst>
            <a:outerShdw blurRad="292100" dist="139700" dir="2700000" algn="tl" rotWithShape="0">
              <a:srgbClr val="333333">
                <a:alpha val="65000"/>
              </a:srgbClr>
            </a:outerShdw>
          </a:effectLst>
        </p:spPr>
      </p:pic>
      <p:sp>
        <p:nvSpPr>
          <p:cNvPr id="27651"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2765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Placeholder 1"/>
          <p:cNvSpPr>
            <a:spLocks noGrp="1"/>
          </p:cNvSpPr>
          <p:nvPr>
            <p:ph type="body" idx="1"/>
          </p:nvPr>
        </p:nvSpPr>
        <p:spPr/>
        <p:txBody>
          <a:bodyPr/>
          <a:lstStyle/>
          <a:p>
            <a:endParaRPr lang="en-US" smtClean="0"/>
          </a:p>
        </p:txBody>
      </p:sp>
      <p:sp>
        <p:nvSpPr>
          <p:cNvPr id="107522" name="Title 2"/>
          <p:cNvSpPr>
            <a:spLocks noGrp="1"/>
          </p:cNvSpPr>
          <p:nvPr>
            <p:ph type="title"/>
          </p:nvPr>
        </p:nvSpPr>
        <p:spPr/>
        <p:txBody>
          <a:bodyPr/>
          <a:lstStyle/>
          <a:p>
            <a:r>
              <a:rPr lang="en-US" smtClean="0"/>
              <a:t>Time and Delays</a:t>
            </a:r>
          </a:p>
        </p:txBody>
      </p:sp>
      <p:sp>
        <p:nvSpPr>
          <p:cNvPr id="107523"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107525" name="Footer Placeholder 5"/>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4"/>
          <p:cNvSpPr>
            <a:spLocks noGrp="1" noChangeArrowheads="1"/>
          </p:cNvSpPr>
          <p:nvPr>
            <p:ph type="title"/>
          </p:nvPr>
        </p:nvSpPr>
        <p:spPr/>
        <p:txBody>
          <a:bodyPr/>
          <a:lstStyle/>
          <a:p>
            <a:pPr eaLnBrk="1" hangingPunct="1"/>
            <a:r>
              <a:rPr lang="en-US" smtClean="0"/>
              <a:t>Time and Delays</a:t>
            </a:r>
          </a:p>
        </p:txBody>
      </p:sp>
      <p:sp>
        <p:nvSpPr>
          <p:cNvPr id="109570" name="Rectangle 5"/>
          <p:cNvSpPr>
            <a:spLocks noGrp="1" noChangeArrowheads="1"/>
          </p:cNvSpPr>
          <p:nvPr>
            <p:ph type="body" sz="half" idx="1"/>
          </p:nvPr>
        </p:nvSpPr>
        <p:spPr/>
        <p:txBody>
          <a:bodyPr/>
          <a:lstStyle/>
          <a:p>
            <a:pPr eaLnBrk="1" hangingPunct="1"/>
            <a:r>
              <a:rPr lang="en-US" sz="2800" smtClean="0"/>
              <a:t>“I love deadlines.  I like the whooshing sound they make as they fly by”</a:t>
            </a:r>
          </a:p>
          <a:p>
            <a:pPr lvl="1" eaLnBrk="1" hangingPunct="1"/>
            <a:r>
              <a:rPr lang="en-US" sz="2400" smtClean="0"/>
              <a:t>Douglas Adams</a:t>
            </a:r>
          </a:p>
          <a:p>
            <a:pPr lvl="2" eaLnBrk="1" hangingPunct="1"/>
            <a:r>
              <a:rPr lang="en-US" sz="2000" smtClean="0"/>
              <a:t>Author: </a:t>
            </a:r>
            <a:r>
              <a:rPr lang="en-US" sz="2000" i="1" smtClean="0"/>
              <a:t>Hitchhiker’s Guide to the Galaxy</a:t>
            </a:r>
            <a:endParaRPr lang="en-US" sz="2000" smtClean="0"/>
          </a:p>
        </p:txBody>
      </p:sp>
      <p:pic>
        <p:nvPicPr>
          <p:cNvPr id="109571" name="Picture 7" descr="800px-I-80_Eastshore_Fwy"/>
          <p:cNvPicPr>
            <a:picLocks noGrp="1" noChangeAspect="1" noChangeArrowheads="1"/>
          </p:cNvPicPr>
          <p:nvPr>
            <p:ph sz="half" idx="2"/>
          </p:nvPr>
        </p:nvPicPr>
        <p:blipFill>
          <a:blip r:embed="rId3" cstate="print"/>
          <a:srcRect/>
          <a:stretch>
            <a:fillRect/>
          </a:stretch>
        </p:blipFill>
        <p:spPr>
          <a:xfrm>
            <a:off x="4648200" y="1752600"/>
            <a:ext cx="4038600" cy="2908300"/>
          </a:xfrm>
          <a:ln w="12700">
            <a:solidFill>
              <a:schemeClr val="tx1"/>
            </a:solidFill>
          </a:ln>
        </p:spPr>
      </p:pic>
      <p:sp>
        <p:nvSpPr>
          <p:cNvPr id="109573" name="Date Placeholder 5"/>
          <p:cNvSpPr>
            <a:spLocks noGrp="1"/>
          </p:cNvSpPr>
          <p:nvPr>
            <p:ph type="dt"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109574" name="Footer Placeholder 6"/>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612775" y="228600"/>
            <a:ext cx="8153400" cy="990600"/>
          </a:xfrm>
        </p:spPr>
        <p:txBody>
          <a:bodyPr/>
          <a:lstStyle/>
          <a:p>
            <a:pPr eaLnBrk="1" hangingPunct="1"/>
            <a:r>
              <a:rPr lang="en-US" smtClean="0"/>
              <a:t>Time and Delays</a:t>
            </a:r>
          </a:p>
        </p:txBody>
      </p:sp>
      <p:sp>
        <p:nvSpPr>
          <p:cNvPr id="111618"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111619"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111621" name="Rectangle 3"/>
          <p:cNvSpPr>
            <a:spLocks noGrp="1" noChangeArrowheads="1"/>
          </p:cNvSpPr>
          <p:nvPr>
            <p:ph sz="quarter" idx="1"/>
          </p:nvPr>
        </p:nvSpPr>
        <p:spPr>
          <a:xfrm>
            <a:off x="612775" y="1600200"/>
            <a:ext cx="8153400" cy="4495800"/>
          </a:xfrm>
        </p:spPr>
        <p:txBody>
          <a:bodyPr/>
          <a:lstStyle/>
          <a:p>
            <a:pPr eaLnBrk="1" hangingPunct="1"/>
            <a:r>
              <a:rPr lang="en-US" smtClean="0"/>
              <a:t>Consider the following:</a:t>
            </a:r>
          </a:p>
        </p:txBody>
      </p:sp>
      <p:sp>
        <p:nvSpPr>
          <p:cNvPr id="111622" name="Text Box 4"/>
          <p:cNvSpPr txBox="1">
            <a:spLocks noChangeArrowheads="1"/>
          </p:cNvSpPr>
          <p:nvPr/>
        </p:nvSpPr>
        <p:spPr bwMode="auto">
          <a:xfrm>
            <a:off x="1676400" y="2590800"/>
            <a:ext cx="5486400" cy="1927225"/>
          </a:xfrm>
          <a:prstGeom prst="rect">
            <a:avLst/>
          </a:prstGeom>
          <a:noFill/>
          <a:ln w="9525">
            <a:solidFill>
              <a:schemeClr val="tx1"/>
            </a:solidFill>
            <a:miter lim="800000"/>
            <a:headEnd/>
            <a:tailEnd/>
          </a:ln>
        </p:spPr>
        <p:txBody>
          <a:bodyPr lIns="91432" tIns="45716" rIns="91432" bIns="45716">
            <a:spAutoFit/>
          </a:bodyPr>
          <a:lstStyle/>
          <a:p>
            <a:pPr>
              <a:spcBef>
                <a:spcPct val="50000"/>
              </a:spcBef>
            </a:pPr>
            <a:r>
              <a:rPr lang="en-US" sz="2400"/>
              <a:t>Time is of the essence of this Agreement. Engineer will be responsible for all damage caused by its delay, including liquidated damages Owner assesses against Architect.</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612775" y="228600"/>
            <a:ext cx="8153400" cy="990600"/>
          </a:xfrm>
        </p:spPr>
        <p:txBody>
          <a:bodyPr/>
          <a:lstStyle/>
          <a:p>
            <a:pPr eaLnBrk="1" hangingPunct="1"/>
            <a:r>
              <a:rPr lang="en-US" smtClean="0"/>
              <a:t>Time and Delays</a:t>
            </a:r>
          </a:p>
        </p:txBody>
      </p:sp>
      <p:sp>
        <p:nvSpPr>
          <p:cNvPr id="113666"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113667"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113669" name="Rectangle 3"/>
          <p:cNvSpPr>
            <a:spLocks noGrp="1" noChangeArrowheads="1"/>
          </p:cNvSpPr>
          <p:nvPr>
            <p:ph sz="quarter" idx="1"/>
          </p:nvPr>
        </p:nvSpPr>
        <p:spPr>
          <a:xfrm>
            <a:off x="612775" y="1600200"/>
            <a:ext cx="8153400" cy="4495800"/>
          </a:xfrm>
        </p:spPr>
        <p:txBody>
          <a:bodyPr/>
          <a:lstStyle/>
          <a:p>
            <a:pPr eaLnBrk="1" hangingPunct="1"/>
            <a:r>
              <a:rPr lang="en-US" smtClean="0"/>
              <a:t>Furthermore, consider the following:</a:t>
            </a:r>
          </a:p>
        </p:txBody>
      </p:sp>
      <p:sp>
        <p:nvSpPr>
          <p:cNvPr id="113670" name="Text Box 4"/>
          <p:cNvSpPr txBox="1">
            <a:spLocks noChangeArrowheads="1"/>
          </p:cNvSpPr>
          <p:nvPr/>
        </p:nvSpPr>
        <p:spPr bwMode="auto">
          <a:xfrm>
            <a:off x="1676400" y="2590800"/>
            <a:ext cx="5486400" cy="2292350"/>
          </a:xfrm>
          <a:prstGeom prst="rect">
            <a:avLst/>
          </a:prstGeom>
          <a:noFill/>
          <a:ln w="9525">
            <a:solidFill>
              <a:schemeClr val="tx1"/>
            </a:solidFill>
            <a:miter lim="800000"/>
            <a:headEnd/>
            <a:tailEnd/>
          </a:ln>
        </p:spPr>
        <p:txBody>
          <a:bodyPr lIns="91432" tIns="45716" rIns="91432" bIns="45716">
            <a:spAutoFit/>
          </a:bodyPr>
          <a:lstStyle/>
          <a:p>
            <a:pPr>
              <a:spcBef>
                <a:spcPct val="50000"/>
              </a:spcBef>
            </a:pPr>
            <a:r>
              <a:rPr lang="en-US" sz="2400"/>
              <a:t>We retain the right to modify, suspend, delay or accelerate the schedule(s) for timely project completion.  You agree to adapt your efforts to meet the schedule(s) as changed without additional cost</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Placeholder 1"/>
          <p:cNvSpPr>
            <a:spLocks noGrp="1"/>
          </p:cNvSpPr>
          <p:nvPr>
            <p:ph type="body" idx="1"/>
          </p:nvPr>
        </p:nvSpPr>
        <p:spPr/>
        <p:txBody>
          <a:bodyPr/>
          <a:lstStyle/>
          <a:p>
            <a:endParaRPr lang="en-US" smtClean="0"/>
          </a:p>
        </p:txBody>
      </p:sp>
      <p:sp>
        <p:nvSpPr>
          <p:cNvPr id="115714" name="Title 2"/>
          <p:cNvSpPr>
            <a:spLocks noGrp="1"/>
          </p:cNvSpPr>
          <p:nvPr>
            <p:ph type="title"/>
          </p:nvPr>
        </p:nvSpPr>
        <p:spPr/>
        <p:txBody>
          <a:bodyPr/>
          <a:lstStyle/>
          <a:p>
            <a:r>
              <a:rPr lang="en-US" smtClean="0"/>
              <a:t>Inspection and Supervision</a:t>
            </a:r>
          </a:p>
        </p:txBody>
      </p:sp>
      <p:sp>
        <p:nvSpPr>
          <p:cNvPr id="115715"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115717" name="Footer Placeholder 5"/>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smtClean="0"/>
              <a:t>Inspection and Supervision</a:t>
            </a:r>
          </a:p>
        </p:txBody>
      </p:sp>
      <p:pic>
        <p:nvPicPr>
          <p:cNvPr id="117762" name="Picture 10" descr="j0402341"/>
          <p:cNvPicPr>
            <a:picLocks noGrp="1" noChangeAspect="1" noChangeArrowheads="1"/>
          </p:cNvPicPr>
          <p:nvPr>
            <p:ph sz="half" idx="1"/>
          </p:nvPr>
        </p:nvPicPr>
        <p:blipFill>
          <a:blip r:embed="rId3" cstate="print"/>
          <a:srcRect/>
          <a:stretch>
            <a:fillRect/>
          </a:stretch>
        </p:blipFill>
        <p:spPr>
          <a:xfrm>
            <a:off x="838200" y="1752600"/>
            <a:ext cx="3244850" cy="4054475"/>
          </a:xfrm>
          <a:ln w="15875">
            <a:solidFill>
              <a:schemeClr val="tx1"/>
            </a:solidFill>
          </a:ln>
        </p:spPr>
      </p:pic>
      <p:sp>
        <p:nvSpPr>
          <p:cNvPr id="323589" name="Rectangle 5"/>
          <p:cNvSpPr>
            <a:spLocks noGrp="1" noChangeArrowheads="1"/>
          </p:cNvSpPr>
          <p:nvPr>
            <p:ph type="body" sz="half" idx="2"/>
          </p:nvPr>
        </p:nvSpPr>
        <p:spPr/>
        <p:txBody>
          <a:bodyPr/>
          <a:lstStyle/>
          <a:p>
            <a:pPr eaLnBrk="1" hangingPunct="1"/>
            <a:r>
              <a:rPr lang="en-US" sz="2400" smtClean="0"/>
              <a:t>Inspect:  </a:t>
            </a:r>
          </a:p>
          <a:p>
            <a:pPr lvl="1" eaLnBrk="1" hangingPunct="1"/>
            <a:r>
              <a:rPr lang="en-US" sz="2000" smtClean="0"/>
              <a:t>“to view or examine formally or officially “</a:t>
            </a:r>
          </a:p>
          <a:p>
            <a:pPr lvl="1" eaLnBrk="1" hangingPunct="1"/>
            <a:r>
              <a:rPr lang="en-US" sz="2000" smtClean="0"/>
              <a:t>“examine carefully for accuracy with the intent of verification” </a:t>
            </a:r>
          </a:p>
          <a:p>
            <a:pPr eaLnBrk="1" hangingPunct="1"/>
            <a:r>
              <a:rPr lang="en-US" sz="2400" smtClean="0"/>
              <a:t>Supervise: </a:t>
            </a:r>
          </a:p>
          <a:p>
            <a:pPr lvl="1" eaLnBrk="1" hangingPunct="1"/>
            <a:r>
              <a:rPr lang="en-US" sz="2000" smtClean="0"/>
              <a:t>“to oversee during execution or performance; superintend; have the oversight and direction of.”</a:t>
            </a:r>
          </a:p>
        </p:txBody>
      </p:sp>
      <p:sp>
        <p:nvSpPr>
          <p:cNvPr id="117765" name="Date Placeholder 5"/>
          <p:cNvSpPr>
            <a:spLocks noGrp="1"/>
          </p:cNvSpPr>
          <p:nvPr>
            <p:ph type="dt"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117766" name="Footer Placeholder 6"/>
          <p:cNvSpPr>
            <a:spLocks noGrp="1"/>
          </p:cNvSpPr>
          <p:nvPr>
            <p:ph type="ftr" sz="quarter" idx="12"/>
          </p:nvPr>
        </p:nvSpPr>
        <p:spPr bwMode="auto">
          <a:noFill/>
          <a:ln>
            <a:miter lim="800000"/>
            <a:headEnd/>
            <a:tailEnd/>
          </a:ln>
        </p:spPr>
        <p:txBody>
          <a:bodyPr/>
          <a:lstStyle/>
          <a:p>
            <a:r>
              <a:rPr lang="en-US" smtClean="0"/>
              <a:t>Contract Issues for Design Professionals</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3589">
                                            <p:txEl>
                                              <p:pRg st="0" end="0"/>
                                            </p:txEl>
                                          </p:spTgt>
                                        </p:tgtEl>
                                        <p:attrNameLst>
                                          <p:attrName>style.visibility</p:attrName>
                                        </p:attrNameLst>
                                      </p:cBhvr>
                                      <p:to>
                                        <p:strVal val="visible"/>
                                      </p:to>
                                    </p:set>
                                    <p:animEffect transition="in" filter="slide(fromBottom)">
                                      <p:cBhvr>
                                        <p:cTn id="7" dur="500"/>
                                        <p:tgtEl>
                                          <p:spTgt spid="323589">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23589">
                                            <p:txEl>
                                              <p:pRg st="1" end="1"/>
                                            </p:txEl>
                                          </p:spTgt>
                                        </p:tgtEl>
                                        <p:attrNameLst>
                                          <p:attrName>style.visibility</p:attrName>
                                        </p:attrNameLst>
                                      </p:cBhvr>
                                      <p:to>
                                        <p:strVal val="visible"/>
                                      </p:to>
                                    </p:set>
                                    <p:animEffect transition="in" filter="slide(fromBottom)">
                                      <p:cBhvr>
                                        <p:cTn id="10" dur="500"/>
                                        <p:tgtEl>
                                          <p:spTgt spid="323589">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23589">
                                            <p:txEl>
                                              <p:pRg st="2" end="2"/>
                                            </p:txEl>
                                          </p:spTgt>
                                        </p:tgtEl>
                                        <p:attrNameLst>
                                          <p:attrName>style.visibility</p:attrName>
                                        </p:attrNameLst>
                                      </p:cBhvr>
                                      <p:to>
                                        <p:strVal val="visible"/>
                                      </p:to>
                                    </p:set>
                                    <p:animEffect transition="in" filter="slide(fromBottom)">
                                      <p:cBhvr>
                                        <p:cTn id="13" dur="500"/>
                                        <p:tgtEl>
                                          <p:spTgt spid="32358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23589">
                                            <p:txEl>
                                              <p:pRg st="3" end="3"/>
                                            </p:txEl>
                                          </p:spTgt>
                                        </p:tgtEl>
                                        <p:attrNameLst>
                                          <p:attrName>style.visibility</p:attrName>
                                        </p:attrNameLst>
                                      </p:cBhvr>
                                      <p:to>
                                        <p:strVal val="visible"/>
                                      </p:to>
                                    </p:set>
                                    <p:animEffect transition="in" filter="slide(fromBottom)">
                                      <p:cBhvr>
                                        <p:cTn id="18" dur="500"/>
                                        <p:tgtEl>
                                          <p:spTgt spid="323589">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23589">
                                            <p:txEl>
                                              <p:pRg st="4" end="4"/>
                                            </p:txEl>
                                          </p:spTgt>
                                        </p:tgtEl>
                                        <p:attrNameLst>
                                          <p:attrName>style.visibility</p:attrName>
                                        </p:attrNameLst>
                                      </p:cBhvr>
                                      <p:to>
                                        <p:strVal val="visible"/>
                                      </p:to>
                                    </p:set>
                                    <p:animEffect transition="in" filter="slide(fromBottom)">
                                      <p:cBhvr>
                                        <p:cTn id="21" dur="500"/>
                                        <p:tgtEl>
                                          <p:spTgt spid="3235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612775" y="228600"/>
            <a:ext cx="8153400" cy="990600"/>
          </a:xfrm>
        </p:spPr>
        <p:txBody>
          <a:bodyPr/>
          <a:lstStyle/>
          <a:p>
            <a:pPr eaLnBrk="1" hangingPunct="1"/>
            <a:r>
              <a:rPr lang="en-US" smtClean="0"/>
              <a:t>Inspection / Supervision</a:t>
            </a:r>
          </a:p>
        </p:txBody>
      </p:sp>
      <p:sp>
        <p:nvSpPr>
          <p:cNvPr id="119810"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119811"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235523" name="Rectangle 3"/>
          <p:cNvSpPr>
            <a:spLocks noGrp="1" noChangeArrowheads="1"/>
          </p:cNvSpPr>
          <p:nvPr>
            <p:ph sz="quarter" idx="1"/>
          </p:nvPr>
        </p:nvSpPr>
        <p:spPr>
          <a:xfrm>
            <a:off x="612775" y="1600200"/>
            <a:ext cx="8153400" cy="4495800"/>
          </a:xfrm>
        </p:spPr>
        <p:txBody>
          <a:bodyPr/>
          <a:lstStyle/>
          <a:p>
            <a:pPr eaLnBrk="1" hangingPunct="1"/>
            <a:r>
              <a:rPr lang="en-US" smtClean="0"/>
              <a:t>To inspect or not to inspect…</a:t>
            </a:r>
          </a:p>
          <a:p>
            <a:pPr eaLnBrk="1" hangingPunct="1"/>
            <a:r>
              <a:rPr lang="en-US" smtClean="0"/>
              <a:t>Consider the following:</a:t>
            </a:r>
          </a:p>
        </p:txBody>
      </p:sp>
      <p:sp>
        <p:nvSpPr>
          <p:cNvPr id="235524" name="Text Box 4"/>
          <p:cNvSpPr txBox="1">
            <a:spLocks noChangeArrowheads="1"/>
          </p:cNvSpPr>
          <p:nvPr/>
        </p:nvSpPr>
        <p:spPr bwMode="auto">
          <a:xfrm>
            <a:off x="1676400" y="3124200"/>
            <a:ext cx="5486400" cy="1562100"/>
          </a:xfrm>
          <a:prstGeom prst="rect">
            <a:avLst/>
          </a:prstGeom>
          <a:noFill/>
          <a:ln w="9525">
            <a:solidFill>
              <a:schemeClr val="tx1"/>
            </a:solidFill>
            <a:miter lim="800000"/>
            <a:headEnd/>
            <a:tailEnd/>
          </a:ln>
        </p:spPr>
        <p:txBody>
          <a:bodyPr lIns="91432" tIns="45716" rIns="91432" bIns="45716">
            <a:spAutoFit/>
          </a:bodyPr>
          <a:lstStyle/>
          <a:p>
            <a:pPr>
              <a:spcBef>
                <a:spcPct val="50000"/>
              </a:spcBef>
            </a:pPr>
            <a:r>
              <a:rPr lang="en-US" sz="2400"/>
              <a:t>Engineer shall supervise and inspect the work of its employees and other related work during the performance of its work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Effect transition="in" filter="blinds(horizontal)">
                                      <p:cBhvr>
                                        <p:cTn id="7" dur="500"/>
                                        <p:tgtEl>
                                          <p:spTgt spid="235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23">
                                            <p:txEl>
                                              <p:pRg st="1" end="1"/>
                                            </p:txEl>
                                          </p:spTgt>
                                        </p:tgtEl>
                                        <p:attrNameLst>
                                          <p:attrName>style.visibility</p:attrName>
                                        </p:attrNameLst>
                                      </p:cBhvr>
                                      <p:to>
                                        <p:strVal val="visible"/>
                                      </p:to>
                                    </p:set>
                                    <p:animEffect transition="in" filter="blinds(horizontal)">
                                      <p:cBhvr>
                                        <p:cTn id="12" dur="500"/>
                                        <p:tgtEl>
                                          <p:spTgt spid="235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235524"/>
                                        </p:tgtEl>
                                        <p:attrNameLst>
                                          <p:attrName>style.visibility</p:attrName>
                                        </p:attrNameLst>
                                      </p:cBhvr>
                                      <p:to>
                                        <p:strVal val="visible"/>
                                      </p:to>
                                    </p:set>
                                    <p:anim calcmode="lin" valueType="num">
                                      <p:cBhvr additive="base">
                                        <p:cTn id="17" dur="500" fill="hold"/>
                                        <p:tgtEl>
                                          <p:spTgt spid="235524"/>
                                        </p:tgtEl>
                                        <p:attrNameLst>
                                          <p:attrName>ppt_x</p:attrName>
                                        </p:attrNameLst>
                                      </p:cBhvr>
                                      <p:tavLst>
                                        <p:tav tm="0">
                                          <p:val>
                                            <p:strVal val="0-#ppt_w/2"/>
                                          </p:val>
                                        </p:tav>
                                        <p:tav tm="100000">
                                          <p:val>
                                            <p:strVal val="#ppt_x"/>
                                          </p:val>
                                        </p:tav>
                                      </p:tavLst>
                                    </p:anim>
                                    <p:anim calcmode="lin" valueType="num">
                                      <p:cBhvr additive="base">
                                        <p:cTn id="18" dur="500" fill="hold"/>
                                        <p:tgtEl>
                                          <p:spTgt spid="235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p:bldP spid="2355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12775" y="228600"/>
            <a:ext cx="8153400" cy="990600"/>
          </a:xfrm>
        </p:spPr>
        <p:txBody>
          <a:bodyPr/>
          <a:lstStyle/>
          <a:p>
            <a:pPr eaLnBrk="1" hangingPunct="1"/>
            <a:r>
              <a:rPr lang="en-US" smtClean="0"/>
              <a:t>Inspection / Supervision</a:t>
            </a:r>
          </a:p>
        </p:txBody>
      </p:sp>
      <p:sp>
        <p:nvSpPr>
          <p:cNvPr id="121858"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121859"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
        <p:nvSpPr>
          <p:cNvPr id="235523" name="Rectangle 3"/>
          <p:cNvSpPr>
            <a:spLocks noGrp="1" noChangeArrowheads="1"/>
          </p:cNvSpPr>
          <p:nvPr>
            <p:ph sz="quarter" idx="1"/>
          </p:nvPr>
        </p:nvSpPr>
        <p:spPr>
          <a:xfrm>
            <a:off x="612775" y="1600200"/>
            <a:ext cx="8153400" cy="4495800"/>
          </a:xfrm>
        </p:spPr>
        <p:txBody>
          <a:bodyPr/>
          <a:lstStyle/>
          <a:p>
            <a:pPr eaLnBrk="1" hangingPunct="1"/>
            <a:r>
              <a:rPr lang="en-US" smtClean="0"/>
              <a:t>Consider the following claim example: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Design firm was hired to be on-site 2-4  hours a day during construction</a:t>
            </a:r>
          </a:p>
        </p:txBody>
      </p:sp>
      <p:sp>
        <p:nvSpPr>
          <p:cNvPr id="235524" name="Text Box 4"/>
          <p:cNvSpPr txBox="1">
            <a:spLocks noChangeArrowheads="1"/>
          </p:cNvSpPr>
          <p:nvPr/>
        </p:nvSpPr>
        <p:spPr bwMode="auto">
          <a:xfrm>
            <a:off x="1600200" y="2362200"/>
            <a:ext cx="5486400" cy="2678113"/>
          </a:xfrm>
          <a:prstGeom prst="rect">
            <a:avLst/>
          </a:prstGeom>
          <a:noFill/>
          <a:ln w="9525">
            <a:solidFill>
              <a:schemeClr val="tx1"/>
            </a:solidFill>
            <a:miter lim="800000"/>
            <a:headEnd/>
            <a:tailEnd/>
          </a:ln>
        </p:spPr>
        <p:txBody>
          <a:bodyPr lIns="91432" tIns="45716" rIns="91432" bIns="45716">
            <a:spAutoFit/>
          </a:bodyPr>
          <a:lstStyle/>
          <a:p>
            <a:pPr>
              <a:spcBef>
                <a:spcPct val="50000"/>
              </a:spcBef>
            </a:pPr>
            <a:r>
              <a:rPr lang="en-US" sz="2400"/>
              <a:t>Plaintiff was riding a motorcycle on trust lands, climbed a hill that was excavated on the other side and fell 50 feet.  The excavation was part of a road construction project.  Filed suit against contractor and design team alleging design negligence.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Effect transition="in" filter="blinds(horizontal)">
                                      <p:cBhvr>
                                        <p:cTn id="7" dur="500"/>
                                        <p:tgtEl>
                                          <p:spTgt spid="235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23">
                                            <p:txEl>
                                              <p:pRg st="7" end="7"/>
                                            </p:txEl>
                                          </p:spTgt>
                                        </p:tgtEl>
                                        <p:attrNameLst>
                                          <p:attrName>style.visibility</p:attrName>
                                        </p:attrNameLst>
                                      </p:cBhvr>
                                      <p:to>
                                        <p:strVal val="visible"/>
                                      </p:to>
                                    </p:set>
                                    <p:animEffect transition="in" filter="blinds(horizontal)">
                                      <p:cBhvr>
                                        <p:cTn id="12" dur="500"/>
                                        <p:tgtEl>
                                          <p:spTgt spid="23552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235524"/>
                                        </p:tgtEl>
                                        <p:attrNameLst>
                                          <p:attrName>style.visibility</p:attrName>
                                        </p:attrNameLst>
                                      </p:cBhvr>
                                      <p:to>
                                        <p:strVal val="visible"/>
                                      </p:to>
                                    </p:set>
                                    <p:anim calcmode="lin" valueType="num">
                                      <p:cBhvr additive="base">
                                        <p:cTn id="17" dur="500" fill="hold"/>
                                        <p:tgtEl>
                                          <p:spTgt spid="235524"/>
                                        </p:tgtEl>
                                        <p:attrNameLst>
                                          <p:attrName>ppt_x</p:attrName>
                                        </p:attrNameLst>
                                      </p:cBhvr>
                                      <p:tavLst>
                                        <p:tav tm="0">
                                          <p:val>
                                            <p:strVal val="0-#ppt_w/2"/>
                                          </p:val>
                                        </p:tav>
                                        <p:tav tm="100000">
                                          <p:val>
                                            <p:strVal val="#ppt_x"/>
                                          </p:val>
                                        </p:tav>
                                      </p:tavLst>
                                    </p:anim>
                                    <p:anim calcmode="lin" valueType="num">
                                      <p:cBhvr additive="base">
                                        <p:cTn id="18" dur="500" fill="hold"/>
                                        <p:tgtEl>
                                          <p:spTgt spid="235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p:bldP spid="23552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612775" y="228600"/>
            <a:ext cx="8153400" cy="990600"/>
          </a:xfrm>
        </p:spPr>
        <p:txBody>
          <a:bodyPr/>
          <a:lstStyle/>
          <a:p>
            <a:r>
              <a:rPr lang="en-US" smtClean="0"/>
              <a:t>Other Contractual Interests</a:t>
            </a:r>
          </a:p>
        </p:txBody>
      </p:sp>
      <p:sp>
        <p:nvSpPr>
          <p:cNvPr id="123906" name="Content Placeholder 2"/>
          <p:cNvSpPr>
            <a:spLocks noGrp="1"/>
          </p:cNvSpPr>
          <p:nvPr>
            <p:ph sz="quarter" idx="1"/>
          </p:nvPr>
        </p:nvSpPr>
        <p:spPr>
          <a:xfrm>
            <a:off x="612775" y="1600200"/>
            <a:ext cx="8153400" cy="4495800"/>
          </a:xfrm>
        </p:spPr>
        <p:txBody>
          <a:bodyPr/>
          <a:lstStyle/>
          <a:p>
            <a:r>
              <a:rPr lang="en-US" smtClean="0"/>
              <a:t>Role and Relationship</a:t>
            </a:r>
          </a:p>
          <a:p>
            <a:r>
              <a:rPr lang="en-US" smtClean="0"/>
              <a:t>Flow Down from Prime</a:t>
            </a:r>
          </a:p>
          <a:p>
            <a:r>
              <a:rPr lang="en-US" smtClean="0"/>
              <a:t>Job Site Safety</a:t>
            </a:r>
          </a:p>
          <a:p>
            <a:r>
              <a:rPr lang="en-US" smtClean="0"/>
              <a:t>Site Conditions</a:t>
            </a:r>
          </a:p>
          <a:p>
            <a:r>
              <a:rPr lang="en-US" smtClean="0"/>
              <a:t>Tips on Negotiating</a:t>
            </a:r>
          </a:p>
        </p:txBody>
      </p:sp>
      <p:sp>
        <p:nvSpPr>
          <p:cNvPr id="123907"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123908"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612775" y="228600"/>
            <a:ext cx="8153400" cy="990600"/>
          </a:xfrm>
        </p:spPr>
        <p:txBody>
          <a:bodyPr/>
          <a:lstStyle/>
          <a:p>
            <a:r>
              <a:rPr lang="en-US" smtClean="0"/>
              <a:t>Wrap-Up</a:t>
            </a:r>
          </a:p>
        </p:txBody>
      </p:sp>
      <p:sp>
        <p:nvSpPr>
          <p:cNvPr id="124930" name="Content Placeholder 2"/>
          <p:cNvSpPr>
            <a:spLocks noGrp="1"/>
          </p:cNvSpPr>
          <p:nvPr>
            <p:ph sz="quarter" idx="1"/>
          </p:nvPr>
        </p:nvSpPr>
        <p:spPr>
          <a:xfrm>
            <a:off x="612775" y="1600200"/>
            <a:ext cx="8153400" cy="4495800"/>
          </a:xfrm>
        </p:spPr>
        <p:txBody>
          <a:bodyPr/>
          <a:lstStyle/>
          <a:p>
            <a:r>
              <a:rPr lang="en-US" smtClean="0"/>
              <a:t>Review and understand your obligations</a:t>
            </a:r>
          </a:p>
          <a:p>
            <a:r>
              <a:rPr lang="en-US" smtClean="0"/>
              <a:t>Don’t just sign and assume that all will be fine</a:t>
            </a:r>
          </a:p>
          <a:p>
            <a:r>
              <a:rPr lang="en-US" smtClean="0"/>
              <a:t>Educate your client – they may have different expectations</a:t>
            </a:r>
          </a:p>
          <a:p>
            <a:r>
              <a:rPr lang="en-US" smtClean="0"/>
              <a:t>When in doubt, consult with legal and insurance counsel</a:t>
            </a:r>
          </a:p>
          <a:p>
            <a:endParaRPr lang="en-US" smtClean="0"/>
          </a:p>
        </p:txBody>
      </p:sp>
      <p:sp>
        <p:nvSpPr>
          <p:cNvPr id="124931"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12493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12775" y="228600"/>
            <a:ext cx="8153400" cy="990600"/>
          </a:xfrm>
        </p:spPr>
        <p:txBody>
          <a:bodyPr/>
          <a:lstStyle/>
          <a:p>
            <a:r>
              <a:rPr lang="en-US" smtClean="0"/>
              <a:t>When the Unexpected Happens</a:t>
            </a:r>
          </a:p>
        </p:txBody>
      </p:sp>
      <p:pic>
        <p:nvPicPr>
          <p:cNvPr id="28674" name="Content Placeholder 6" descr="Whale.bmp"/>
          <p:cNvPicPr>
            <a:picLocks noGrp="1" noChangeAspect="1"/>
          </p:cNvPicPr>
          <p:nvPr>
            <p:ph sz="quarter" idx="1"/>
          </p:nvPr>
        </p:nvPicPr>
        <p:blipFill>
          <a:blip r:embed="rId3" cstate="print"/>
          <a:srcRect/>
          <a:stretch>
            <a:fillRect/>
          </a:stretch>
        </p:blipFill>
        <p:spPr>
          <a:xfrm>
            <a:off x="1911350" y="1743075"/>
            <a:ext cx="5556250" cy="4210050"/>
          </a:xfrm>
          <a:prstGeom prst="rect">
            <a:avLst/>
          </a:prstGeom>
          <a:ln>
            <a:noFill/>
          </a:ln>
          <a:effectLst>
            <a:outerShdw blurRad="292100" dist="139700" dir="2700000" algn="tl" rotWithShape="0">
              <a:srgbClr val="333333">
                <a:alpha val="65000"/>
              </a:srgbClr>
            </a:outerShdw>
          </a:effectLst>
        </p:spPr>
      </p:pic>
      <p:sp>
        <p:nvSpPr>
          <p:cNvPr id="28675"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28676"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0" name="Rectangle 4"/>
          <p:cNvSpPr>
            <a:spLocks noGrp="1" noChangeArrowheads="1"/>
          </p:cNvSpPr>
          <p:nvPr>
            <p:ph type="ctrTitle"/>
          </p:nvPr>
        </p:nvSpPr>
        <p:spPr>
          <a:xfrm>
            <a:off x="2362200" y="457200"/>
            <a:ext cx="6477000" cy="5410200"/>
          </a:xfrm>
        </p:spPr>
        <p:txBody>
          <a:bodyPr>
            <a:normAutofit/>
          </a:bodyPr>
          <a:lstStyle/>
          <a:p>
            <a:pPr eaLnBrk="1" fontAlgn="auto" hangingPunct="1">
              <a:spcAft>
                <a:spcPts val="0"/>
              </a:spcAft>
              <a:defRPr/>
            </a:pPr>
            <a:r>
              <a:rPr lang="en-US" dirty="0" smtClean="0"/>
              <a:t>Questions</a:t>
            </a:r>
            <a:r>
              <a:rPr lang="en-US" dirty="0"/>
              <a:t>?</a:t>
            </a:r>
          </a:p>
        </p:txBody>
      </p:sp>
      <p:sp>
        <p:nvSpPr>
          <p:cNvPr id="331781" name="Rectangle 5"/>
          <p:cNvSpPr>
            <a:spLocks noGrp="1" noChangeArrowheads="1"/>
          </p:cNvSpPr>
          <p:nvPr>
            <p:ph type="subTitle" idx="1"/>
          </p:nvPr>
        </p:nvSpPr>
        <p:spPr>
          <a:xfrm>
            <a:off x="2362200" y="6049963"/>
            <a:ext cx="6705600" cy="685800"/>
          </a:xfrm>
        </p:spPr>
        <p:txBody>
          <a:bodyPr/>
          <a:lstStyle/>
          <a:p>
            <a:pPr eaLnBrk="1" hangingPunct="1"/>
            <a:r>
              <a:rPr lang="en-US" smtClean="0"/>
              <a:t>THANK YOU!</a:t>
            </a:r>
          </a:p>
        </p:txBody>
      </p:sp>
      <p:sp>
        <p:nvSpPr>
          <p:cNvPr id="125955" name="TextBox 3"/>
          <p:cNvSpPr txBox="1">
            <a:spLocks noChangeArrowheads="1"/>
          </p:cNvSpPr>
          <p:nvPr/>
        </p:nvSpPr>
        <p:spPr bwMode="auto">
          <a:xfrm>
            <a:off x="2362200" y="762000"/>
            <a:ext cx="5791200" cy="2678113"/>
          </a:xfrm>
          <a:prstGeom prst="rect">
            <a:avLst/>
          </a:prstGeom>
          <a:noFill/>
          <a:ln w="9525">
            <a:noFill/>
            <a:miter lim="800000"/>
            <a:headEnd/>
            <a:tailEnd/>
          </a:ln>
        </p:spPr>
        <p:txBody>
          <a:bodyPr>
            <a:spAutoFit/>
          </a:bodyPr>
          <a:lstStyle/>
          <a:p>
            <a:r>
              <a:rPr lang="en-US" sz="2400">
                <a:solidFill>
                  <a:schemeClr val="tx2"/>
                </a:solidFill>
              </a:rPr>
              <a:t>Adam T. Mow, Esq., AIA</a:t>
            </a:r>
          </a:p>
          <a:p>
            <a:r>
              <a:rPr lang="en-US" sz="2400">
                <a:solidFill>
                  <a:schemeClr val="tx2"/>
                </a:solidFill>
              </a:rPr>
              <a:t>adam@babcockscott.com</a:t>
            </a:r>
          </a:p>
          <a:p>
            <a:r>
              <a:rPr lang="en-US" sz="2400">
                <a:solidFill>
                  <a:schemeClr val="tx2"/>
                </a:solidFill>
              </a:rPr>
              <a:t>801-531-7000</a:t>
            </a:r>
          </a:p>
          <a:p>
            <a:endParaRPr lang="en-US" sz="2400">
              <a:solidFill>
                <a:schemeClr val="tx2"/>
              </a:solidFill>
            </a:endParaRPr>
          </a:p>
          <a:p>
            <a:r>
              <a:rPr lang="en-US" sz="2400">
                <a:solidFill>
                  <a:schemeClr val="tx2"/>
                </a:solidFill>
              </a:rPr>
              <a:t>Jeffrey M. Hirst, CIC</a:t>
            </a:r>
          </a:p>
          <a:p>
            <a:r>
              <a:rPr lang="en-US" sz="2400">
                <a:solidFill>
                  <a:schemeClr val="tx2"/>
                </a:solidFill>
              </a:rPr>
              <a:t>jhirst@american-ins.com</a:t>
            </a:r>
            <a:r>
              <a:rPr lang="en-US" sz="2400" u="sng">
                <a:solidFill>
                  <a:schemeClr val="tx2"/>
                </a:solidFill>
              </a:rPr>
              <a:t> </a:t>
            </a:r>
          </a:p>
          <a:p>
            <a:r>
              <a:rPr lang="en-US" sz="2400">
                <a:solidFill>
                  <a:schemeClr val="tx2"/>
                </a:solidFill>
              </a:rPr>
              <a:t>801-364-3434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331781">
                                            <p:txEl>
                                              <p:pRg st="0" end="0"/>
                                            </p:txEl>
                                          </p:spTgt>
                                        </p:tgtEl>
                                        <p:attrNameLst>
                                          <p:attrName>style.visibility</p:attrName>
                                        </p:attrNameLst>
                                      </p:cBhvr>
                                      <p:to>
                                        <p:strVal val="visible"/>
                                      </p:to>
                                    </p:set>
                                    <p:animEffect transition="in" filter="strips(downLeft)">
                                      <p:cBhvr>
                                        <p:cTn id="11" dur="500"/>
                                        <p:tgtEl>
                                          <p:spTgt spid="3317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0" grpId="0"/>
      <p:bldP spid="33178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12775" y="228600"/>
            <a:ext cx="8153400" cy="990600"/>
          </a:xfrm>
        </p:spPr>
        <p:txBody>
          <a:bodyPr/>
          <a:lstStyle/>
          <a:p>
            <a:r>
              <a:rPr lang="en-US" smtClean="0"/>
              <a:t>Things Don’t Work Out as Planned</a:t>
            </a:r>
          </a:p>
        </p:txBody>
      </p:sp>
      <p:pic>
        <p:nvPicPr>
          <p:cNvPr id="29698" name="Content Placeholder 6" descr="Penguin.bmp"/>
          <p:cNvPicPr>
            <a:picLocks noGrp="1" noChangeAspect="1"/>
          </p:cNvPicPr>
          <p:nvPr>
            <p:ph sz="quarter" idx="1"/>
          </p:nvPr>
        </p:nvPicPr>
        <p:blipFill>
          <a:blip r:embed="rId3" cstate="print"/>
          <a:srcRect/>
          <a:stretch>
            <a:fillRect/>
          </a:stretch>
        </p:blipFill>
        <p:spPr>
          <a:xfrm>
            <a:off x="1552575" y="1752600"/>
            <a:ext cx="6273800" cy="4191000"/>
          </a:xfrm>
          <a:prstGeom prst="rect">
            <a:avLst/>
          </a:prstGeom>
          <a:ln>
            <a:noFill/>
          </a:ln>
          <a:effectLst>
            <a:outerShdw blurRad="292100" dist="139700" dir="2700000" algn="tl" rotWithShape="0">
              <a:srgbClr val="333333">
                <a:alpha val="65000"/>
              </a:srgbClr>
            </a:outerShdw>
          </a:effectLst>
        </p:spPr>
      </p:pic>
      <p:sp>
        <p:nvSpPr>
          <p:cNvPr id="29699"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29700"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12775" y="228600"/>
            <a:ext cx="8153400" cy="990600"/>
          </a:xfrm>
        </p:spPr>
        <p:txBody>
          <a:bodyPr/>
          <a:lstStyle/>
          <a:p>
            <a:r>
              <a:rPr lang="en-US" smtClean="0"/>
              <a:t>You May Fall Into a Tough Spot</a:t>
            </a:r>
          </a:p>
        </p:txBody>
      </p:sp>
      <p:pic>
        <p:nvPicPr>
          <p:cNvPr id="30722" name="Content Placeholder 6" descr="Parachute.bmp"/>
          <p:cNvPicPr>
            <a:picLocks noGrp="1" noChangeAspect="1"/>
          </p:cNvPicPr>
          <p:nvPr>
            <p:ph sz="quarter" idx="1"/>
          </p:nvPr>
        </p:nvPicPr>
        <p:blipFill>
          <a:blip r:embed="rId3" cstate="print"/>
          <a:srcRect/>
          <a:stretch>
            <a:fillRect/>
          </a:stretch>
        </p:blipFill>
        <p:spPr>
          <a:xfrm>
            <a:off x="1692275" y="1600200"/>
            <a:ext cx="5994400" cy="4495800"/>
          </a:xfrm>
          <a:prstGeom prst="rect">
            <a:avLst/>
          </a:prstGeom>
          <a:ln>
            <a:noFill/>
          </a:ln>
          <a:effectLst>
            <a:outerShdw blurRad="292100" dist="139700" dir="2700000" algn="tl" rotWithShape="0">
              <a:srgbClr val="333333">
                <a:alpha val="65000"/>
              </a:srgbClr>
            </a:outerShdw>
          </a:effectLst>
        </p:spPr>
      </p:pic>
      <p:sp>
        <p:nvSpPr>
          <p:cNvPr id="30723"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02/28/2013</a:t>
            </a:r>
            <a:endParaRPr lang="en-US"/>
          </a:p>
        </p:txBody>
      </p:sp>
      <p:sp>
        <p:nvSpPr>
          <p:cNvPr id="30724"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Contract Issues for Design Professionals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p:txBody>
          <a:bodyPr>
            <a:normAutofit/>
          </a:bodyPr>
          <a:lstStyle/>
          <a:p>
            <a:pPr eaLnBrk="1" fontAlgn="auto" hangingPunct="1">
              <a:spcAft>
                <a:spcPts val="0"/>
              </a:spcAft>
              <a:defRPr/>
            </a:pPr>
            <a:r>
              <a:rPr lang="en-US" dirty="0" err="1" smtClean="0"/>
              <a:t>CoNTRACT</a:t>
            </a:r>
            <a:r>
              <a:rPr lang="en-US" dirty="0" smtClean="0"/>
              <a:t> ISSUES FOR DESIGN PROFESSIONALS</a:t>
            </a:r>
            <a:endParaRPr lang="en-US" dirty="0"/>
          </a:p>
        </p:txBody>
      </p:sp>
      <p:sp>
        <p:nvSpPr>
          <p:cNvPr id="185347" name="Rectangle 3"/>
          <p:cNvSpPr>
            <a:spLocks noGrp="1" noChangeArrowheads="1"/>
          </p:cNvSpPr>
          <p:nvPr>
            <p:ph type="subTitle" idx="1"/>
          </p:nvPr>
        </p:nvSpPr>
        <p:spPr>
          <a:xfrm>
            <a:off x="2362200" y="6049963"/>
            <a:ext cx="6705600" cy="685800"/>
          </a:xfrm>
        </p:spPr>
        <p:txBody>
          <a:bodyPr>
            <a:normAutofit fontScale="77500" lnSpcReduction="20000"/>
          </a:bodyPr>
          <a:lstStyle/>
          <a:p>
            <a:pPr eaLnBrk="1" fontAlgn="auto" hangingPunct="1">
              <a:spcAft>
                <a:spcPts val="0"/>
              </a:spcAft>
              <a:buFont typeface="Wingdings"/>
              <a:buNone/>
              <a:defRPr/>
            </a:pPr>
            <a:r>
              <a:rPr lang="en-US" dirty="0" smtClean="0"/>
              <a:t>Adam T. Mow</a:t>
            </a:r>
            <a:r>
              <a:rPr lang="en-US" dirty="0"/>
              <a:t>, Esq., AIA</a:t>
            </a:r>
          </a:p>
          <a:p>
            <a:pPr eaLnBrk="1" fontAlgn="auto" hangingPunct="1">
              <a:spcAft>
                <a:spcPts val="0"/>
              </a:spcAft>
              <a:buFont typeface="Wingdings"/>
              <a:buNone/>
              <a:defRPr/>
            </a:pPr>
            <a:r>
              <a:rPr lang="en-US" dirty="0"/>
              <a:t>Jeffrey M. Hirst, CIC</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2033</TotalTime>
  <Words>2455</Words>
  <Application>Microsoft Office PowerPoint</Application>
  <PresentationFormat>On-screen Show (4:3)</PresentationFormat>
  <Paragraphs>477</Paragraphs>
  <Slides>60</Slides>
  <Notes>54</Notes>
  <HiddenSlides>4</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Median</vt:lpstr>
      <vt:lpstr>Utah Council of Land Surveyors</vt:lpstr>
      <vt:lpstr>Slide 2</vt:lpstr>
      <vt:lpstr>Utah Council of Land Surveyors</vt:lpstr>
      <vt:lpstr>CoNTRACT ISSUES FOR DESIGN PROFESSIONALS</vt:lpstr>
      <vt:lpstr>Life Is Full of Risk</vt:lpstr>
      <vt:lpstr>When the Unexpected Happens</vt:lpstr>
      <vt:lpstr>Things Don’t Work Out as Planned</vt:lpstr>
      <vt:lpstr>You May Fall Into a Tough Spot</vt:lpstr>
      <vt:lpstr>CoNTRACT ISSUES FOR DESIGN PROFESSIONALS</vt:lpstr>
      <vt:lpstr>Introduction</vt:lpstr>
      <vt:lpstr>Introduction</vt:lpstr>
      <vt:lpstr>Introduction</vt:lpstr>
      <vt:lpstr>Comparison</vt:lpstr>
      <vt:lpstr>Today’s Objectives</vt:lpstr>
      <vt:lpstr>Overview</vt:lpstr>
      <vt:lpstr>Contract Formation</vt:lpstr>
      <vt:lpstr>Contract Formation</vt:lpstr>
      <vt:lpstr>Negligence</vt:lpstr>
      <vt:lpstr>Negligence</vt:lpstr>
      <vt:lpstr>Common Contract Problems</vt:lpstr>
      <vt:lpstr>Riddling Common Contract Problems</vt:lpstr>
      <vt:lpstr>Billing and Payment</vt:lpstr>
      <vt:lpstr>Billing and Payment</vt:lpstr>
      <vt:lpstr>Billing and Payment</vt:lpstr>
      <vt:lpstr>Billing and Payment</vt:lpstr>
      <vt:lpstr>Scope of Services</vt:lpstr>
      <vt:lpstr>Scope of Service</vt:lpstr>
      <vt:lpstr>Scope of Service</vt:lpstr>
      <vt:lpstr>Scope of Services</vt:lpstr>
      <vt:lpstr>Scope of Services</vt:lpstr>
      <vt:lpstr>Standard of Care</vt:lpstr>
      <vt:lpstr>Standard of Care</vt:lpstr>
      <vt:lpstr>Standard of Care</vt:lpstr>
      <vt:lpstr>Standard of Care</vt:lpstr>
      <vt:lpstr>Standard of Care</vt:lpstr>
      <vt:lpstr>Warranty and Guarantee</vt:lpstr>
      <vt:lpstr>Warranty and Guarantee</vt:lpstr>
      <vt:lpstr>Warranty and Guarantee</vt:lpstr>
      <vt:lpstr>Warranty and Guarantee</vt:lpstr>
      <vt:lpstr>Indemnification</vt:lpstr>
      <vt:lpstr>Indemnification</vt:lpstr>
      <vt:lpstr>Indemnification</vt:lpstr>
      <vt:lpstr>Indemnification</vt:lpstr>
      <vt:lpstr>Indemnification</vt:lpstr>
      <vt:lpstr>Senate Bill 124</vt:lpstr>
      <vt:lpstr>Insurance</vt:lpstr>
      <vt:lpstr>Insurance</vt:lpstr>
      <vt:lpstr>Insurance Requirements</vt:lpstr>
      <vt:lpstr>Insurance Requirements</vt:lpstr>
      <vt:lpstr>Time and Delays</vt:lpstr>
      <vt:lpstr>Time and Delays</vt:lpstr>
      <vt:lpstr>Time and Delays</vt:lpstr>
      <vt:lpstr>Time and Delays</vt:lpstr>
      <vt:lpstr>Inspection and Supervision</vt:lpstr>
      <vt:lpstr>Inspection and Supervision</vt:lpstr>
      <vt:lpstr>Inspection / Supervision</vt:lpstr>
      <vt:lpstr>Inspection / Supervision</vt:lpstr>
      <vt:lpstr>Other Contractual Interests</vt:lpstr>
      <vt:lpstr>Wrap-Up</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Riddling Contracts Riddled with Problems</dc:title>
  <dc:creator>Jeff</dc:creator>
  <cp:lastModifiedBy>Jeff Hirst</cp:lastModifiedBy>
  <cp:revision>134</cp:revision>
  <cp:lastPrinted>1601-01-01T00:00:00Z</cp:lastPrinted>
  <dcterms:created xsi:type="dcterms:W3CDTF">2008-01-30T23:34:17Z</dcterms:created>
  <dcterms:modified xsi:type="dcterms:W3CDTF">2013-01-29T18:14:00Z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TC102037671033</vt:lpwstr>
  </property>
</Properties>
</file>